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307" r:id="rId2"/>
    <p:sldId id="362" r:id="rId3"/>
    <p:sldId id="262" r:id="rId4"/>
    <p:sldId id="342" r:id="rId5"/>
    <p:sldId id="405" r:id="rId6"/>
    <p:sldId id="408" r:id="rId7"/>
    <p:sldId id="409" r:id="rId8"/>
    <p:sldId id="410" r:id="rId9"/>
    <p:sldId id="345" r:id="rId10"/>
    <p:sldId id="259" r:id="rId11"/>
    <p:sldId id="380" r:id="rId12"/>
    <p:sldId id="258" r:id="rId13"/>
    <p:sldId id="285" r:id="rId14"/>
    <p:sldId id="403" r:id="rId15"/>
    <p:sldId id="404" r:id="rId16"/>
    <p:sldId id="351" r:id="rId17"/>
    <p:sldId id="402" r:id="rId18"/>
    <p:sldId id="352" r:id="rId19"/>
    <p:sldId id="356" r:id="rId20"/>
    <p:sldId id="357" r:id="rId21"/>
    <p:sldId id="358" r:id="rId22"/>
    <p:sldId id="359" r:id="rId23"/>
    <p:sldId id="414" r:id="rId24"/>
    <p:sldId id="411" r:id="rId25"/>
    <p:sldId id="412" r:id="rId26"/>
    <p:sldId id="413" r:id="rId27"/>
    <p:sldId id="308" r:id="rId2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9">
          <p15:clr>
            <a:srgbClr val="A4A3A4"/>
          </p15:clr>
        </p15:guide>
        <p15:guide id="2" pos="3152">
          <p15:clr>
            <a:srgbClr val="A4A3A4"/>
          </p15:clr>
        </p15:guide>
        <p15:guide id="3" pos="722">
          <p15:clr>
            <a:srgbClr val="A4A3A4"/>
          </p15:clr>
        </p15:guide>
        <p15:guide id="4" pos="50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B9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9" autoAdjust="0"/>
    <p:restoredTop sz="94660"/>
  </p:normalViewPr>
  <p:slideViewPr>
    <p:cSldViewPr snapToGrid="0" showGuides="1">
      <p:cViewPr varScale="1">
        <p:scale>
          <a:sx n="169" d="100"/>
          <a:sy n="169" d="100"/>
        </p:scale>
        <p:origin x="99" y="69"/>
      </p:cViewPr>
      <p:guideLst>
        <p:guide orient="horz" pos="1639"/>
        <p:guide pos="3152"/>
        <p:guide pos="722"/>
        <p:guide pos="50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76299-F284-4EAA-AA23-4862DC5082EB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0B313C-6B84-469A-A8BF-E1E0C9F59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805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629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720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704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617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569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067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763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259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893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701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680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690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876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139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367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6734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4226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3751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0130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578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246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1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305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562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946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338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94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611560" y="685255"/>
            <a:ext cx="7920880" cy="45719"/>
            <a:chOff x="3060700" y="4724400"/>
            <a:chExt cx="5955507" cy="31432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-20538"/>
            <a:ext cx="1704311" cy="72008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spd="slow" advClick="0" advTm="0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0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ransition spd="slow" advTm="0">
    <p:pull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0" y="2427734"/>
            <a:ext cx="9144000" cy="1944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5586" y="439836"/>
            <a:ext cx="5724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基于数据挖掘的</a:t>
            </a:r>
            <a:endParaRPr lang="en-US" altLang="zh-CN" sz="54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  <a:p>
            <a:r>
              <a:rPr lang="zh-CN" altLang="en-US" sz="54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实践任务教学平台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90830" y="2615565"/>
            <a:ext cx="65855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charset="0"/>
              <a:buChar char="n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学校名称：南京理工大学</a:t>
            </a:r>
          </a:p>
          <a:p>
            <a:pPr marL="342900" indent="-342900" algn="l">
              <a:buFont typeface="Wingdings" panose="05000000000000000000" charset="0"/>
              <a:buChar char="n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类别：校级重点科研训练项目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Wingdings" panose="05000000000000000000" charset="0"/>
              <a:buChar char="n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参赛人：刘祥德 马腾 刘鑫容</a:t>
            </a:r>
          </a:p>
          <a:p>
            <a:pPr marL="342900" indent="-342900" algn="l">
              <a:buFont typeface="Wingdings" panose="05000000000000000000" charset="0"/>
              <a:buChar char="n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指导老师：徐建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6327053" y="4110384"/>
            <a:ext cx="1179076" cy="117891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同心圆 3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758018" y="4605223"/>
            <a:ext cx="630120" cy="63003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436688" y="4920241"/>
            <a:ext cx="890364" cy="89024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758789" y="4730422"/>
            <a:ext cx="685681" cy="68558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66440" y="5038934"/>
            <a:ext cx="588755" cy="5886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962506" y="4528456"/>
            <a:ext cx="252447" cy="25241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同心圆 5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181253" y="4325716"/>
            <a:ext cx="528983" cy="52891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9" name="同心圆 5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463984" y="3830482"/>
            <a:ext cx="1179076" cy="117891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2" name="同心圆 6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419626" y="4323810"/>
            <a:ext cx="223042" cy="22301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5" name="同心圆 6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943138" y="4704693"/>
            <a:ext cx="1179076" cy="117891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8" name="同心圆 6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275196" y="4605225"/>
            <a:ext cx="520102" cy="52003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1" name="同心圆 7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91078" y="4920242"/>
            <a:ext cx="316822" cy="31677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4" name="同心圆 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17144" y="4736991"/>
            <a:ext cx="158410" cy="15838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7" name="同心圆 7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00"/>
                            </p:stCondLst>
                            <p:childTnLst>
                              <p:par>
                                <p:cTn id="21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6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26" presetClass="emph" presetSubtype="0" repeatCount="3000" fill="hold" nodeType="withEffect">
                                  <p:stCondLst>
                                    <p:cond delay="7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mph" presetSubtype="0" repeatCount="300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2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26" presetClass="emph" presetSubtype="0" repeatCount="3000" fill="hold" nodeType="withEffect">
                                  <p:stCondLst>
                                    <p:cond delay="8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5" grpId="0"/>
      <p:bldP spid="4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413790" y="196944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REST</a:t>
            </a:r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设计风格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499745" y="1901825"/>
            <a:ext cx="2002155" cy="200215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REST</a:t>
              </a:r>
            </a:p>
            <a:p>
              <a:pPr algn="ctr"/>
              <a:r>
                <a:rPr lang="zh-CN" altLang="en-US" sz="32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设计风格</a:t>
              </a:r>
            </a:p>
          </p:txBody>
        </p:sp>
      </p:grpSp>
      <p:sp>
        <p:nvSpPr>
          <p:cNvPr id="34" name="左大括号 33"/>
          <p:cNvSpPr/>
          <p:nvPr/>
        </p:nvSpPr>
        <p:spPr>
          <a:xfrm>
            <a:off x="2639744" y="1462863"/>
            <a:ext cx="370707" cy="2934157"/>
          </a:xfrm>
          <a:prstGeom prst="leftBrace">
            <a:avLst/>
          </a:prstGeom>
          <a:ln w="38100">
            <a:solidFill>
              <a:srgbClr val="0070C0"/>
            </a:solidFill>
          </a:ln>
          <a:effectLst>
            <a:outerShdw blurRad="139700" dist="63500" dir="8100000" sx="98000" sy="98000" algn="tr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045685" y="1163553"/>
            <a:ext cx="1028700" cy="727041"/>
            <a:chOff x="2717878" y="1163553"/>
            <a:chExt cx="1028700" cy="727041"/>
          </a:xfrm>
        </p:grpSpPr>
        <p:sp>
          <p:nvSpPr>
            <p:cNvPr id="30" name="椭圆 29"/>
            <p:cNvSpPr/>
            <p:nvPr/>
          </p:nvSpPr>
          <p:spPr>
            <a:xfrm>
              <a:off x="2868708" y="1163553"/>
              <a:ext cx="727041" cy="72704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17878" y="1296241"/>
              <a:ext cx="1028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47303" y="2549391"/>
            <a:ext cx="1028700" cy="811400"/>
            <a:chOff x="2719496" y="2497084"/>
            <a:chExt cx="1028700" cy="811400"/>
          </a:xfrm>
        </p:grpSpPr>
        <p:grpSp>
          <p:nvGrpSpPr>
            <p:cNvPr id="31" name="组合 30"/>
            <p:cNvGrpSpPr/>
            <p:nvPr/>
          </p:nvGrpSpPr>
          <p:grpSpPr>
            <a:xfrm>
              <a:off x="2828146" y="2497084"/>
              <a:ext cx="811400" cy="811400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2" name="同心圆 3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2719496" y="2671952"/>
              <a:ext cx="1028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100373" y="4019588"/>
            <a:ext cx="1028700" cy="727041"/>
            <a:chOff x="2772566" y="4019588"/>
            <a:chExt cx="1028700" cy="727041"/>
          </a:xfrm>
        </p:grpSpPr>
        <p:sp>
          <p:nvSpPr>
            <p:cNvPr id="35" name="椭圆 34"/>
            <p:cNvSpPr/>
            <p:nvPr/>
          </p:nvSpPr>
          <p:spPr>
            <a:xfrm>
              <a:off x="2923396" y="4019588"/>
              <a:ext cx="727041" cy="72704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772566" y="4152276"/>
              <a:ext cx="1028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4016375" y="1106170"/>
            <a:ext cx="4810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ea typeface="微软雅黑" panose="020B0503020204020204" pitchFamily="34" charset="-122"/>
              </a:rPr>
              <a:t>REST即表述性状态传递是一种软件架构风格，它是一种针对网络应用的设计和开发方式，可以降低开发的复杂性，提高系统的可伸缩性</a:t>
            </a:r>
            <a:r>
              <a:rPr lang="zh-CN" altLang="en-US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001135" y="2494915"/>
            <a:ext cx="49237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ea typeface="微软雅黑" panose="020B0503020204020204" pitchFamily="34" charset="-122"/>
              </a:rPr>
              <a:t>目前在三种主流的Web服务实现方案中，因为REST模式的Web服务更加简洁，越来越多的web服务开始采用REST风格设计和实现。</a:t>
            </a:r>
            <a:endParaRPr lang="zh-CN" altLang="en-US" sz="11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endParaRPr lang="zh-CN" altLang="en-US" sz="11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001135" y="3922395"/>
            <a:ext cx="48107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ea typeface="微软雅黑" panose="020B0503020204020204" pitchFamily="34" charset="-122"/>
              </a:rPr>
              <a:t>依照 Restful的设计原则，一切 Web 资源都以URI的方式进行统一的描述和访问，这也方便用户和开发者通过系统检索、获取资源数据。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4" grpId="0" animBg="1"/>
      <p:bldP spid="40" grpId="0"/>
      <p:bldP spid="41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11"/>
          <p:cNvSpPr>
            <a:spLocks noChangeArrowheads="1"/>
          </p:cNvSpPr>
          <p:nvPr/>
        </p:nvSpPr>
        <p:spPr bwMode="auto">
          <a:xfrm>
            <a:off x="3460536" y="3981678"/>
            <a:ext cx="830867" cy="830281"/>
          </a:xfrm>
          <a:prstGeom prst="ellipse">
            <a:avLst/>
          </a:prstGeom>
          <a:solidFill>
            <a:srgbClr val="0070C0"/>
          </a:solidFill>
          <a:ln w="38100"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1" name="Oval 11"/>
          <p:cNvSpPr>
            <a:spLocks noChangeArrowheads="1"/>
          </p:cNvSpPr>
          <p:nvPr/>
        </p:nvSpPr>
        <p:spPr bwMode="auto">
          <a:xfrm>
            <a:off x="3460536" y="3981678"/>
            <a:ext cx="830867" cy="830281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 sz="2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Oval 10"/>
          <p:cNvSpPr>
            <a:spLocks noChangeArrowheads="1"/>
          </p:cNvSpPr>
          <p:nvPr/>
        </p:nvSpPr>
        <p:spPr bwMode="auto">
          <a:xfrm>
            <a:off x="4787044" y="3247530"/>
            <a:ext cx="830389" cy="831238"/>
          </a:xfrm>
          <a:prstGeom prst="ellipse">
            <a:avLst/>
          </a:prstGeom>
          <a:solidFill>
            <a:srgbClr val="0070C0"/>
          </a:solidFill>
          <a:ln w="38100"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0" name="Oval 10"/>
          <p:cNvSpPr>
            <a:spLocks noChangeArrowheads="1"/>
          </p:cNvSpPr>
          <p:nvPr/>
        </p:nvSpPr>
        <p:spPr bwMode="auto">
          <a:xfrm>
            <a:off x="4790722" y="3247530"/>
            <a:ext cx="830389" cy="831238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 sz="2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Oval 9"/>
          <p:cNvSpPr>
            <a:spLocks noChangeArrowheads="1"/>
          </p:cNvSpPr>
          <p:nvPr/>
        </p:nvSpPr>
        <p:spPr bwMode="auto">
          <a:xfrm>
            <a:off x="3468877" y="2516251"/>
            <a:ext cx="830389" cy="830281"/>
          </a:xfrm>
          <a:prstGeom prst="ellipse">
            <a:avLst/>
          </a:prstGeom>
          <a:solidFill>
            <a:srgbClr val="0070C0"/>
          </a:solidFill>
          <a:ln w="38100"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3468876" y="2516251"/>
            <a:ext cx="830389" cy="830281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 sz="2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Oval 8"/>
          <p:cNvSpPr>
            <a:spLocks noChangeArrowheads="1"/>
          </p:cNvSpPr>
          <p:nvPr/>
        </p:nvSpPr>
        <p:spPr bwMode="auto">
          <a:xfrm>
            <a:off x="4779765" y="1770624"/>
            <a:ext cx="830389" cy="831716"/>
          </a:xfrm>
          <a:prstGeom prst="ellipse">
            <a:avLst/>
          </a:prstGeom>
          <a:solidFill>
            <a:srgbClr val="0070C0"/>
          </a:solidFill>
          <a:ln w="38100"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8" name="Oval 8"/>
          <p:cNvSpPr>
            <a:spLocks noChangeArrowheads="1"/>
          </p:cNvSpPr>
          <p:nvPr/>
        </p:nvSpPr>
        <p:spPr bwMode="auto">
          <a:xfrm>
            <a:off x="4779764" y="1770624"/>
            <a:ext cx="830389" cy="831716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 sz="2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87170" y="227424"/>
            <a:ext cx="1630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CRUD方法</a:t>
            </a:r>
          </a:p>
        </p:txBody>
      </p:sp>
      <p:sp>
        <p:nvSpPr>
          <p:cNvPr id="47" name="Freeform 7"/>
          <p:cNvSpPr/>
          <p:nvPr/>
        </p:nvSpPr>
        <p:spPr bwMode="auto">
          <a:xfrm>
            <a:off x="4126134" y="1608968"/>
            <a:ext cx="877744" cy="3360342"/>
          </a:xfrm>
          <a:custGeom>
            <a:avLst/>
            <a:gdLst>
              <a:gd name="T0" fmla="*/ 0 w 777"/>
              <a:gd name="T1" fmla="*/ 2974 h 2974"/>
              <a:gd name="T2" fmla="*/ 507 w 777"/>
              <a:gd name="T3" fmla="*/ 2467 h 2974"/>
              <a:gd name="T4" fmla="*/ 388 w 777"/>
              <a:gd name="T5" fmla="*/ 2138 h 2974"/>
              <a:gd name="T6" fmla="*/ 277 w 777"/>
              <a:gd name="T7" fmla="*/ 1818 h 2974"/>
              <a:gd name="T8" fmla="*/ 398 w 777"/>
              <a:gd name="T9" fmla="*/ 1488 h 2974"/>
              <a:gd name="T10" fmla="*/ 507 w 777"/>
              <a:gd name="T11" fmla="*/ 1171 h 2974"/>
              <a:gd name="T12" fmla="*/ 390 w 777"/>
              <a:gd name="T13" fmla="*/ 844 h 2974"/>
              <a:gd name="T14" fmla="*/ 267 w 777"/>
              <a:gd name="T15" fmla="*/ 511 h 2974"/>
              <a:gd name="T16" fmla="*/ 777 w 777"/>
              <a:gd name="T17" fmla="*/ 0 h 2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77" h="2974">
                <a:moveTo>
                  <a:pt x="0" y="2974"/>
                </a:moveTo>
                <a:cubicBezTo>
                  <a:pt x="280" y="2974"/>
                  <a:pt x="507" y="2747"/>
                  <a:pt x="507" y="2467"/>
                </a:cubicBezTo>
                <a:cubicBezTo>
                  <a:pt x="507" y="2342"/>
                  <a:pt x="459" y="2227"/>
                  <a:pt x="388" y="2138"/>
                </a:cubicBezTo>
                <a:cubicBezTo>
                  <a:pt x="317" y="2049"/>
                  <a:pt x="277" y="1939"/>
                  <a:pt x="277" y="1818"/>
                </a:cubicBezTo>
                <a:cubicBezTo>
                  <a:pt x="277" y="1692"/>
                  <a:pt x="326" y="1577"/>
                  <a:pt x="398" y="1488"/>
                </a:cubicBezTo>
                <a:cubicBezTo>
                  <a:pt x="469" y="1400"/>
                  <a:pt x="507" y="1290"/>
                  <a:pt x="507" y="1171"/>
                </a:cubicBezTo>
                <a:cubicBezTo>
                  <a:pt x="507" y="1047"/>
                  <a:pt x="465" y="933"/>
                  <a:pt x="390" y="844"/>
                </a:cubicBezTo>
                <a:cubicBezTo>
                  <a:pt x="315" y="754"/>
                  <a:pt x="267" y="638"/>
                  <a:pt x="267" y="511"/>
                </a:cubicBezTo>
                <a:cubicBezTo>
                  <a:pt x="267" y="229"/>
                  <a:pt x="496" y="0"/>
                  <a:pt x="777" y="0"/>
                </a:cubicBezTo>
              </a:path>
            </a:pathLst>
          </a:cu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52" name="Oval 12"/>
          <p:cNvSpPr>
            <a:spLocks noChangeArrowheads="1"/>
          </p:cNvSpPr>
          <p:nvPr/>
        </p:nvSpPr>
        <p:spPr bwMode="auto">
          <a:xfrm>
            <a:off x="4382521" y="1963846"/>
            <a:ext cx="122932" cy="123395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53" name="Oval 13"/>
          <p:cNvSpPr>
            <a:spLocks noChangeArrowheads="1"/>
          </p:cNvSpPr>
          <p:nvPr/>
        </p:nvSpPr>
        <p:spPr bwMode="auto">
          <a:xfrm>
            <a:off x="4658042" y="2880216"/>
            <a:ext cx="123411" cy="122916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54" name="Oval 14"/>
          <p:cNvSpPr>
            <a:spLocks noChangeArrowheads="1"/>
          </p:cNvSpPr>
          <p:nvPr/>
        </p:nvSpPr>
        <p:spPr bwMode="auto">
          <a:xfrm>
            <a:off x="4375824" y="3571798"/>
            <a:ext cx="122932" cy="122916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55" name="Oval 15"/>
          <p:cNvSpPr>
            <a:spLocks noChangeArrowheads="1"/>
          </p:cNvSpPr>
          <p:nvPr/>
        </p:nvSpPr>
        <p:spPr bwMode="auto">
          <a:xfrm>
            <a:off x="4624080" y="4539821"/>
            <a:ext cx="123411" cy="122916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56" name="Line 16"/>
          <p:cNvSpPr>
            <a:spLocks noChangeShapeType="1"/>
          </p:cNvSpPr>
          <p:nvPr/>
        </p:nvSpPr>
        <p:spPr bwMode="auto">
          <a:xfrm flipH="1">
            <a:off x="3610967" y="2026022"/>
            <a:ext cx="771554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57" name="Line 17"/>
          <p:cNvSpPr>
            <a:spLocks noChangeShapeType="1"/>
          </p:cNvSpPr>
          <p:nvPr/>
        </p:nvSpPr>
        <p:spPr bwMode="auto">
          <a:xfrm flipH="1">
            <a:off x="4781453" y="2940957"/>
            <a:ext cx="771554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58" name="Line 18"/>
          <p:cNvSpPr>
            <a:spLocks noChangeShapeType="1"/>
          </p:cNvSpPr>
          <p:nvPr/>
        </p:nvSpPr>
        <p:spPr bwMode="auto">
          <a:xfrm flipH="1">
            <a:off x="3283308" y="3633495"/>
            <a:ext cx="1093474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59" name="Line 19"/>
          <p:cNvSpPr>
            <a:spLocks noChangeShapeType="1"/>
          </p:cNvSpPr>
          <p:nvPr/>
        </p:nvSpPr>
        <p:spPr bwMode="auto">
          <a:xfrm flipH="1">
            <a:off x="4746056" y="4601997"/>
            <a:ext cx="770597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815975" y="1685290"/>
            <a:ext cx="2675255" cy="7874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若要在服务器上创建资源，应该使用 POST 方法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64551" y="3227011"/>
            <a:ext cx="2203182" cy="7874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若要检索某个资源，应该使用 GET 方法。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691505" y="2546985"/>
            <a:ext cx="3164205" cy="7874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若要更改资源状态或对其进行更新，应该使用 PUT 方法。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621020" y="4152265"/>
            <a:ext cx="2757170" cy="7874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若要删除某个资源，应该使用 DELETE 方法。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30860" y="760095"/>
            <a:ext cx="8143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 Restful 系统中，服务器利用URI暴露资源，客户端使用四个 HTTP 谓词来访问资源，因此需要显式地使用CRUD方法。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4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0 L -0.02252 0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08333E-6 2.59259E-6 L 0.025 2.59259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5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08333E-6 0 L -0.02252 0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63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2.08333E-6 2.59259E-6 L 0.025 2.59259E-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ldLvl="0" animBg="1"/>
      <p:bldP spid="51" grpId="0" bldLvl="0" animBg="1"/>
      <p:bldP spid="51" grpId="1" bldLvl="0" animBg="1"/>
      <p:bldP spid="44" grpId="0" bldLvl="0" animBg="1"/>
      <p:bldP spid="50" grpId="0" bldLvl="0" animBg="1"/>
      <p:bldP spid="50" grpId="1" bldLvl="0" animBg="1"/>
      <p:bldP spid="45" grpId="0" bldLvl="0" animBg="1"/>
      <p:bldP spid="49" grpId="0" bldLvl="0" animBg="1"/>
      <p:bldP spid="49" grpId="1" bldLvl="0" animBg="1"/>
      <p:bldP spid="43" grpId="0" bldLvl="0" animBg="1"/>
      <p:bldP spid="48" grpId="0" bldLvl="0" animBg="1"/>
      <p:bldP spid="48" grpId="1" bldLvl="0" animBg="1"/>
      <p:bldP spid="36" grpId="0"/>
      <p:bldP spid="47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59" grpId="0" bldLvl="0" animBg="1"/>
      <p:bldP spid="60" grpId="0"/>
      <p:bldP spid="78" grpId="0"/>
      <p:bldP spid="80" grpId="0"/>
      <p:bldP spid="82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451947" y="227424"/>
            <a:ext cx="2240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总体系统架构</a:t>
            </a:r>
          </a:p>
        </p:txBody>
      </p:sp>
      <p:pic>
        <p:nvPicPr>
          <p:cNvPr id="2" name="图片 8" descr="F:\软件\01.系统架构设计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18355" y="796925"/>
            <a:ext cx="4074795" cy="4238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组合 44"/>
          <p:cNvGrpSpPr/>
          <p:nvPr/>
        </p:nvGrpSpPr>
        <p:grpSpPr>
          <a:xfrm>
            <a:off x="398016" y="1364161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69684" y="2396431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9" name="同心圆 4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91666" y="3480259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2" name="同心圆 5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125855" y="1413510"/>
            <a:ext cx="276288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负责将数据加工呈现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278255" y="2432050"/>
            <a:ext cx="315722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业务层负责执行任务、学生等角色的业务逻辑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26116" y="3523930"/>
            <a:ext cx="3137908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数据层则负责处理最底层的数据库增添查删操作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5" grpId="0"/>
      <p:bldP spid="56" grpId="0"/>
      <p:bldP spid="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11112" y="1036006"/>
            <a:ext cx="7908298" cy="691060"/>
            <a:chOff x="511112" y="1036006"/>
            <a:chExt cx="7908298" cy="691060"/>
          </a:xfrm>
        </p:grpSpPr>
        <p:sp>
          <p:nvSpPr>
            <p:cNvPr id="25" name="文本框 17"/>
            <p:cNvSpPr txBox="1"/>
            <p:nvPr/>
          </p:nvSpPr>
          <p:spPr>
            <a:xfrm>
              <a:off x="2123733" y="1196870"/>
              <a:ext cx="6124155" cy="369332"/>
            </a:xfrm>
            <a:prstGeom prst="rect">
              <a:avLst/>
            </a:prstGeom>
            <a:solidFill>
              <a:srgbClr val="92D050">
                <a:alpha val="28000"/>
              </a:srgbClr>
            </a:solidFill>
            <a:ln w="12700">
              <a:noFill/>
              <a:prstDash val="dash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表现层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1931895" y="1036006"/>
              <a:ext cx="6487515" cy="691060"/>
            </a:xfrm>
            <a:prstGeom prst="roundRect">
              <a:avLst>
                <a:gd name="adj" fmla="val 10627"/>
              </a:avLst>
            </a:prstGeom>
            <a:noFill/>
            <a:ln w="25400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22"/>
            <p:cNvSpPr txBox="1"/>
            <p:nvPr/>
          </p:nvSpPr>
          <p:spPr>
            <a:xfrm>
              <a:off x="511112" y="1036006"/>
              <a:ext cx="843280" cy="64633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7030A0"/>
              </a:solidFill>
              <a:prstDash val="solid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数据加工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11112" y="2991116"/>
            <a:ext cx="7918455" cy="737616"/>
            <a:chOff x="511112" y="2991116"/>
            <a:chExt cx="7918455" cy="737616"/>
          </a:xfrm>
        </p:grpSpPr>
        <p:sp>
          <p:nvSpPr>
            <p:cNvPr id="29" name="圆角矩形 28"/>
            <p:cNvSpPr/>
            <p:nvPr/>
          </p:nvSpPr>
          <p:spPr>
            <a:xfrm>
              <a:off x="1942052" y="2991116"/>
              <a:ext cx="6487515" cy="737616"/>
            </a:xfrm>
            <a:prstGeom prst="roundRect">
              <a:avLst>
                <a:gd name="adj" fmla="val 10627"/>
              </a:avLst>
            </a:prstGeom>
            <a:noFill/>
            <a:ln w="254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17"/>
            <p:cNvSpPr txBox="1"/>
            <p:nvPr/>
          </p:nvSpPr>
          <p:spPr>
            <a:xfrm>
              <a:off x="2113574" y="3175258"/>
              <a:ext cx="6124155" cy="369332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12700">
              <a:noFill/>
              <a:prstDash val="dash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数据层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22"/>
            <p:cNvSpPr txBox="1"/>
            <p:nvPr/>
          </p:nvSpPr>
          <p:spPr>
            <a:xfrm>
              <a:off x="511112" y="3036758"/>
              <a:ext cx="843280" cy="64633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7030A0"/>
              </a:solidFill>
              <a:prstDash val="solid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数据组织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11112" y="3956462"/>
            <a:ext cx="7908296" cy="737616"/>
            <a:chOff x="511112" y="3956462"/>
            <a:chExt cx="7908296" cy="737616"/>
          </a:xfrm>
        </p:grpSpPr>
        <p:sp>
          <p:nvSpPr>
            <p:cNvPr id="31" name="圆角矩形 30"/>
            <p:cNvSpPr/>
            <p:nvPr/>
          </p:nvSpPr>
          <p:spPr>
            <a:xfrm>
              <a:off x="1931893" y="3956462"/>
              <a:ext cx="6487515" cy="737616"/>
            </a:xfrm>
            <a:prstGeom prst="roundRect">
              <a:avLst>
                <a:gd name="adj" fmla="val 10627"/>
              </a:avLst>
            </a:prstGeom>
            <a:noFill/>
            <a:ln w="25400">
              <a:solidFill>
                <a:schemeClr val="accent2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17"/>
            <p:cNvSpPr txBox="1"/>
            <p:nvPr/>
          </p:nvSpPr>
          <p:spPr>
            <a:xfrm>
              <a:off x="2113572" y="4140604"/>
              <a:ext cx="6124155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8000"/>
              </a:schemeClr>
            </a:solidFill>
            <a:ln w="12700">
              <a:solidFill>
                <a:srgbClr val="E6B9B8"/>
              </a:solidFill>
              <a:prstDash val="dash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交互层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22"/>
            <p:cNvSpPr txBox="1"/>
            <p:nvPr/>
          </p:nvSpPr>
          <p:spPr>
            <a:xfrm>
              <a:off x="511112" y="4002104"/>
              <a:ext cx="843280" cy="64633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7030A0"/>
              </a:solidFill>
              <a:prstDash val="solid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数据获取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11112" y="1954796"/>
            <a:ext cx="7908298" cy="737616"/>
            <a:chOff x="511112" y="1954796"/>
            <a:chExt cx="7908298" cy="737616"/>
          </a:xfrm>
        </p:grpSpPr>
        <p:sp>
          <p:nvSpPr>
            <p:cNvPr id="27" name="圆角矩形 26"/>
            <p:cNvSpPr/>
            <p:nvPr/>
          </p:nvSpPr>
          <p:spPr>
            <a:xfrm>
              <a:off x="1931895" y="1954796"/>
              <a:ext cx="6487515" cy="737616"/>
            </a:xfrm>
            <a:prstGeom prst="roundRect">
              <a:avLst>
                <a:gd name="adj" fmla="val 10627"/>
              </a:avLst>
            </a:prstGeom>
            <a:noFill/>
            <a:ln w="254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17"/>
            <p:cNvSpPr txBox="1"/>
            <p:nvPr/>
          </p:nvSpPr>
          <p:spPr>
            <a:xfrm>
              <a:off x="2123733" y="2141750"/>
              <a:ext cx="2954235" cy="369332"/>
            </a:xfrm>
            <a:prstGeom prst="rect">
              <a:avLst/>
            </a:prstGeom>
            <a:solidFill>
              <a:srgbClr val="FFC000">
                <a:alpha val="28000"/>
              </a:srgbClr>
            </a:solidFill>
            <a:ln w="12700">
              <a:noFill/>
              <a:prstDash val="dash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路由转发层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22"/>
            <p:cNvSpPr txBox="1"/>
            <p:nvPr/>
          </p:nvSpPr>
          <p:spPr>
            <a:xfrm>
              <a:off x="511112" y="2022454"/>
              <a:ext cx="843280" cy="64633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7030A0"/>
              </a:solidFill>
              <a:prstDash val="solid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页面跳转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17"/>
            <p:cNvSpPr txBox="1"/>
            <p:nvPr/>
          </p:nvSpPr>
          <p:spPr>
            <a:xfrm>
              <a:off x="5175649" y="2138938"/>
              <a:ext cx="3062078" cy="369332"/>
            </a:xfrm>
            <a:prstGeom prst="rect">
              <a:avLst/>
            </a:prstGeom>
            <a:solidFill>
              <a:srgbClr val="FFC000">
                <a:alpha val="28000"/>
              </a:srgbClr>
            </a:solidFill>
            <a:ln w="12700">
              <a:noFill/>
              <a:prstDash val="dash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路由生成层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下箭头 38"/>
          <p:cNvSpPr/>
          <p:nvPr/>
        </p:nvSpPr>
        <p:spPr>
          <a:xfrm>
            <a:off x="798371" y="1682337"/>
            <a:ext cx="268761" cy="367974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下箭头 39"/>
          <p:cNvSpPr/>
          <p:nvPr/>
        </p:nvSpPr>
        <p:spPr>
          <a:xfrm>
            <a:off x="798371" y="2680124"/>
            <a:ext cx="268761" cy="367974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下箭头 40"/>
          <p:cNvSpPr/>
          <p:nvPr/>
        </p:nvSpPr>
        <p:spPr>
          <a:xfrm>
            <a:off x="798371" y="3683088"/>
            <a:ext cx="268761" cy="356635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35"/>
          <p:cNvSpPr txBox="1"/>
          <p:nvPr/>
        </p:nvSpPr>
        <p:spPr>
          <a:xfrm>
            <a:off x="4037868" y="14760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前端</a:t>
            </a:r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架构</a:t>
            </a:r>
            <a:endParaRPr lang="zh-CN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623340" y="207739"/>
            <a:ext cx="18973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服务器架构</a:t>
            </a:r>
          </a:p>
        </p:txBody>
      </p:sp>
      <p:sp>
        <p:nvSpPr>
          <p:cNvPr id="25" name="椭圆 24"/>
          <p:cNvSpPr/>
          <p:nvPr/>
        </p:nvSpPr>
        <p:spPr>
          <a:xfrm>
            <a:off x="642230" y="2088733"/>
            <a:ext cx="1423450" cy="142345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1764286" y="2622833"/>
            <a:ext cx="1223538" cy="368530"/>
            <a:chOff x="3838575" y="2712368"/>
            <a:chExt cx="1604974" cy="3685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3838575" y="2892218"/>
              <a:ext cx="593181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952634" y="2911353"/>
              <a:ext cx="490915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4405565" y="2712368"/>
              <a:ext cx="186017" cy="189461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4807526" y="2899283"/>
              <a:ext cx="171299" cy="17447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 flipV="1">
              <a:off x="4543202" y="2717130"/>
              <a:ext cx="316707" cy="363768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2788781" y="1419622"/>
            <a:ext cx="2846358" cy="284635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716016" y="1448616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261064" y="2488506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9" name="同心圆 4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716016" y="3579954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2" name="同心圆 5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20556" y="2406113"/>
            <a:ext cx="1066800" cy="8616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</a:p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421258" y="1637456"/>
            <a:ext cx="34919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控制层按照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风格规则构建微服务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032260" y="2554235"/>
            <a:ext cx="258785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服务网关负责分发每个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请求到对应的服务层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573520" y="3682517"/>
            <a:ext cx="31379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服务层响应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请求，执行业务逻辑，返回对应的服务器资源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248025" y="1854200"/>
            <a:ext cx="2013585" cy="1919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Restful风格</a:t>
            </a:r>
            <a:r>
              <a:rPr 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algn="just">
              <a:lnSpc>
                <a:spcPct val="130000"/>
              </a:lnSpc>
            </a:pP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Restful系统中，服务器利用统一资源定位符暴露资源，客户端使用四个 HTTP谓词来访问资源。</a:t>
            </a:r>
          </a:p>
        </p:txBody>
      </p:sp>
    </p:spTree>
  </p:cSld>
  <p:clrMapOvr>
    <a:masterClrMapping/>
  </p:clrMapOvr>
  <p:transition spd="slow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1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7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3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7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50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3" presetID="26" presetClass="emph" presetSubtype="0" repeatCount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100" tmFilter="0, 0; .2, .5; .8, .5; 1, 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5" dur="50" autoRev="1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25" grpId="0" bldLvl="0" animBg="1"/>
          <p:bldP spid="54" grpId="0"/>
          <p:bldP spid="55" grpId="0"/>
          <p:bldP spid="56" grpId="0"/>
          <p:bldP spid="57" grpId="0"/>
          <p:bldP spid="5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7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3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7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50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3" presetID="26" presetClass="emph" presetSubtype="0" repeatCount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100" tmFilter="0, 0; .2, .5; .8, .5; 1, 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5" dur="50" autoRev="1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25" grpId="0" bldLvl="0" animBg="1"/>
          <p:bldP spid="54" grpId="0"/>
          <p:bldP spid="55" grpId="0"/>
          <p:bldP spid="56" grpId="0"/>
          <p:bldP spid="57" grpId="0"/>
          <p:bldP spid="58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3725" y="9901"/>
            <a:ext cx="9020536" cy="4858153"/>
            <a:chOff x="173725" y="9901"/>
            <a:chExt cx="9020536" cy="4858153"/>
          </a:xfrm>
        </p:grpSpPr>
        <p:sp>
          <p:nvSpPr>
            <p:cNvPr id="226" name="Line 36"/>
            <p:cNvSpPr>
              <a:spLocks noChangeShapeType="1"/>
            </p:cNvSpPr>
            <p:nvPr/>
          </p:nvSpPr>
          <p:spPr bwMode="auto">
            <a:xfrm>
              <a:off x="6581621" y="849035"/>
              <a:ext cx="8672" cy="40190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8" name="Line 36"/>
            <p:cNvSpPr>
              <a:spLocks noChangeShapeType="1"/>
            </p:cNvSpPr>
            <p:nvPr/>
          </p:nvSpPr>
          <p:spPr bwMode="auto">
            <a:xfrm>
              <a:off x="3984059" y="821803"/>
              <a:ext cx="9665" cy="4046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2" name="Rectangle 27"/>
            <p:cNvSpPr>
              <a:spLocks noChangeArrowheads="1"/>
            </p:cNvSpPr>
            <p:nvPr/>
          </p:nvSpPr>
          <p:spPr bwMode="auto">
            <a:xfrm rot="16200000">
              <a:off x="4478041" y="772902"/>
              <a:ext cx="1619266" cy="2100670"/>
            </a:xfrm>
            <a:prstGeom prst="rect">
              <a:avLst/>
            </a:prstGeom>
            <a:solidFill>
              <a:srgbClr val="9999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>
              <a:lvl1pPr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zh-CN" dirty="0" smtClean="0">
                  <a:ea typeface="宋体" panose="02010600030101010101" pitchFamily="2" charset="-122"/>
                </a:rPr>
                <a:t>Service Tier</a:t>
              </a:r>
              <a:endParaRPr lang="en-US" altLang="zh-CN" dirty="0">
                <a:ea typeface="宋体" panose="02010600030101010101" pitchFamily="2" charset="-122"/>
              </a:endParaRPr>
            </a:p>
          </p:txBody>
        </p:sp>
        <p:sp>
          <p:nvSpPr>
            <p:cNvPr id="248" name="Rectangle 27"/>
            <p:cNvSpPr>
              <a:spLocks noChangeArrowheads="1"/>
            </p:cNvSpPr>
            <p:nvPr/>
          </p:nvSpPr>
          <p:spPr bwMode="auto">
            <a:xfrm rot="16200000">
              <a:off x="6425508" y="1320109"/>
              <a:ext cx="1603519" cy="10445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>
              <a:lvl1pPr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ts val="2700"/>
                </a:lnSpc>
              </a:pPr>
              <a:r>
                <a:rPr lang="en-US" altLang="zh-CN" dirty="0" smtClean="0">
                  <a:ea typeface="宋体" panose="02010600030101010101" pitchFamily="2" charset="-122"/>
                </a:rPr>
                <a:t>Data </a:t>
              </a:r>
            </a:p>
            <a:p>
              <a:pPr>
                <a:lnSpc>
                  <a:spcPts val="2700"/>
                </a:lnSpc>
              </a:pPr>
              <a:r>
                <a:rPr lang="en-US" altLang="zh-CN" dirty="0" smtClean="0">
                  <a:ea typeface="宋体" panose="02010600030101010101" pitchFamily="2" charset="-122"/>
                </a:rPr>
                <a:t>Access </a:t>
              </a:r>
            </a:p>
            <a:p>
              <a:pPr>
                <a:lnSpc>
                  <a:spcPts val="2700"/>
                </a:lnSpc>
              </a:pPr>
              <a:r>
                <a:rPr lang="en-US" altLang="zh-CN" dirty="0" smtClean="0">
                  <a:ea typeface="宋体" panose="02010600030101010101" pitchFamily="2" charset="-122"/>
                </a:rPr>
                <a:t>Tier</a:t>
              </a:r>
              <a:endParaRPr lang="en-US" altLang="zh-CN" dirty="0">
                <a:ea typeface="宋体" panose="02010600030101010101" pitchFamily="2" charset="-122"/>
              </a:endParaRPr>
            </a:p>
          </p:txBody>
        </p:sp>
        <p:sp>
          <p:nvSpPr>
            <p:cNvPr id="261" name="Line 58"/>
            <p:cNvSpPr>
              <a:spLocks noChangeShapeType="1"/>
            </p:cNvSpPr>
            <p:nvPr/>
          </p:nvSpPr>
          <p:spPr bwMode="auto">
            <a:xfrm flipV="1">
              <a:off x="6348003" y="1861548"/>
              <a:ext cx="403463" cy="1731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271" name="直接箭头连接符 270"/>
            <p:cNvCxnSpPr/>
            <p:nvPr/>
          </p:nvCxnSpPr>
          <p:spPr>
            <a:xfrm flipH="1">
              <a:off x="8404116" y="2719672"/>
              <a:ext cx="2" cy="3601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4" name="Rectangle 27"/>
            <p:cNvSpPr>
              <a:spLocks noChangeArrowheads="1"/>
            </p:cNvSpPr>
            <p:nvPr/>
          </p:nvSpPr>
          <p:spPr bwMode="auto">
            <a:xfrm rot="16200000">
              <a:off x="1837430" y="698338"/>
              <a:ext cx="1603518" cy="2121243"/>
            </a:xfrm>
            <a:prstGeom prst="rect">
              <a:avLst/>
            </a:prstGeom>
            <a:solidFill>
              <a:srgbClr val="FF9933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>
              <a:lvl1pPr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zh-CN" dirty="0" smtClean="0">
                  <a:ea typeface="宋体" panose="02010600030101010101" pitchFamily="2" charset="-122"/>
                </a:rPr>
                <a:t>Management </a:t>
              </a:r>
            </a:p>
            <a:p>
              <a:r>
                <a:rPr lang="en-US" altLang="zh-CN" dirty="0" smtClean="0">
                  <a:ea typeface="宋体" panose="02010600030101010101" pitchFamily="2" charset="-122"/>
                </a:rPr>
                <a:t>Controller</a:t>
              </a:r>
            </a:p>
            <a:p>
              <a:r>
                <a:rPr lang="en-US" altLang="zh-CN" dirty="0" smtClean="0">
                  <a:ea typeface="宋体" panose="02010600030101010101" pitchFamily="2" charset="-122"/>
                </a:rPr>
                <a:t>(Java Base)</a:t>
              </a:r>
              <a:endParaRPr lang="en-US" altLang="zh-CN" dirty="0">
                <a:ea typeface="宋体" panose="02010600030101010101" pitchFamily="2" charset="-122"/>
              </a:endParaRPr>
            </a:p>
          </p:txBody>
        </p:sp>
        <p:cxnSp>
          <p:nvCxnSpPr>
            <p:cNvPr id="275" name="直接箭头连接符 274"/>
            <p:cNvCxnSpPr/>
            <p:nvPr/>
          </p:nvCxnSpPr>
          <p:spPr>
            <a:xfrm flipH="1">
              <a:off x="778552" y="1315783"/>
              <a:ext cx="2" cy="43065"/>
            </a:xfrm>
            <a:prstGeom prst="straightConnector1">
              <a:avLst/>
            </a:prstGeom>
            <a:ln w="28575">
              <a:solidFill>
                <a:srgbClr val="CC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7" name="肘形连接符 276"/>
            <p:cNvCxnSpPr>
              <a:stCxn id="369" idx="2"/>
            </p:cNvCxnSpPr>
            <p:nvPr/>
          </p:nvCxnSpPr>
          <p:spPr>
            <a:xfrm flipV="1">
              <a:off x="1187270" y="1732305"/>
              <a:ext cx="381234" cy="1050030"/>
            </a:xfrm>
            <a:prstGeom prst="bentConnector4">
              <a:avLst>
                <a:gd name="adj1" fmla="val 59963"/>
                <a:gd name="adj2" fmla="val 99860"/>
              </a:avLst>
            </a:prstGeom>
            <a:ln w="28575">
              <a:solidFill>
                <a:srgbClr val="CC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肘形连接符 279"/>
            <p:cNvCxnSpPr/>
            <p:nvPr/>
          </p:nvCxnSpPr>
          <p:spPr>
            <a:xfrm flipV="1">
              <a:off x="3727096" y="1801317"/>
              <a:ext cx="529855" cy="3831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CC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Rectangle 27"/>
            <p:cNvSpPr>
              <a:spLocks noChangeArrowheads="1"/>
            </p:cNvSpPr>
            <p:nvPr/>
          </p:nvSpPr>
          <p:spPr bwMode="auto">
            <a:xfrm rot="16200000">
              <a:off x="7076874" y="1902008"/>
              <a:ext cx="2885928" cy="1102023"/>
            </a:xfrm>
            <a:prstGeom prst="rect">
              <a:avLst/>
            </a:prstGeom>
            <a:solidFill>
              <a:srgbClr val="FF474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>
              <a:lvl1pPr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zh-CN" dirty="0" smtClean="0">
                  <a:ea typeface="宋体" panose="02010600030101010101" pitchFamily="2" charset="-122"/>
                </a:rPr>
                <a:t>DB</a:t>
              </a:r>
              <a:endParaRPr lang="en-US" altLang="zh-CN" dirty="0">
                <a:ea typeface="宋体" panose="02010600030101010101" pitchFamily="2" charset="-122"/>
              </a:endParaRPr>
            </a:p>
          </p:txBody>
        </p:sp>
        <p:sp>
          <p:nvSpPr>
            <p:cNvPr id="297" name="Rectangle 10"/>
            <p:cNvSpPr>
              <a:spLocks noChangeArrowheads="1"/>
            </p:cNvSpPr>
            <p:nvPr/>
          </p:nvSpPr>
          <p:spPr bwMode="auto">
            <a:xfrm>
              <a:off x="4150186" y="171760"/>
              <a:ext cx="2250742" cy="366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8" tIns="44450" rIns="90488" bIns="44450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zh-CN" b="1" dirty="0" err="1" smtClean="0"/>
                <a:t>Isomerical</a:t>
              </a:r>
              <a:r>
                <a:rPr lang="en-US" altLang="zh-CN" b="1" dirty="0" smtClean="0"/>
                <a:t> Service</a:t>
              </a:r>
              <a:endParaRPr lang="en-US" altLang="zh-CN" b="1" dirty="0" smtClean="0">
                <a:ea typeface="宋体" panose="02010600030101010101" pitchFamily="2" charset="-122"/>
              </a:endParaRPr>
            </a:p>
          </p:txBody>
        </p:sp>
        <p:sp>
          <p:nvSpPr>
            <p:cNvPr id="298" name="Rectangle 6"/>
            <p:cNvSpPr>
              <a:spLocks noChangeArrowheads="1"/>
            </p:cNvSpPr>
            <p:nvPr/>
          </p:nvSpPr>
          <p:spPr bwMode="auto">
            <a:xfrm>
              <a:off x="6581621" y="9901"/>
              <a:ext cx="1440944" cy="643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8" tIns="44450" rIns="90488" bIns="44450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zh-CN" b="1" dirty="0" smtClean="0">
                  <a:ea typeface="宋体" panose="02010600030101010101" pitchFamily="2" charset="-122"/>
                </a:rPr>
                <a:t>Data</a:t>
              </a:r>
              <a:endParaRPr lang="en-US" altLang="zh-CN" b="1" dirty="0">
                <a:ea typeface="宋体" panose="02010600030101010101" pitchFamily="2" charset="-122"/>
              </a:endParaRPr>
            </a:p>
            <a:p>
              <a:r>
                <a:rPr lang="en-US" altLang="zh-CN" b="1" dirty="0">
                  <a:ea typeface="宋体" panose="02010600030101010101" pitchFamily="2" charset="-122"/>
                </a:rPr>
                <a:t>Access</a:t>
              </a:r>
            </a:p>
          </p:txBody>
        </p:sp>
        <p:sp>
          <p:nvSpPr>
            <p:cNvPr id="306" name="Oval 103"/>
            <p:cNvSpPr>
              <a:spLocks noChangeArrowheads="1"/>
            </p:cNvSpPr>
            <p:nvPr/>
          </p:nvSpPr>
          <p:spPr bwMode="auto">
            <a:xfrm>
              <a:off x="7227267" y="4672177"/>
              <a:ext cx="94963" cy="138678"/>
            </a:xfrm>
            <a:prstGeom prst="ellipse">
              <a:avLst/>
            </a:prstGeom>
            <a:solidFill>
              <a:srgbClr val="F29000"/>
            </a:solidFill>
            <a:ln w="2857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zh-CN" altLang="en-US">
                <a:solidFill>
                  <a:srgbClr val="F29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65" name="Rectangle 27"/>
            <p:cNvSpPr>
              <a:spLocks noChangeArrowheads="1"/>
            </p:cNvSpPr>
            <p:nvPr/>
          </p:nvSpPr>
          <p:spPr bwMode="auto">
            <a:xfrm rot="16200000">
              <a:off x="1780652" y="2691349"/>
              <a:ext cx="1746756" cy="2081150"/>
            </a:xfrm>
            <a:prstGeom prst="rect">
              <a:avLst/>
            </a:prstGeom>
            <a:solidFill>
              <a:srgbClr val="FF9933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>
              <a:lvl1pPr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zh-CN" dirty="0" smtClean="0">
                  <a:ea typeface="宋体" panose="02010600030101010101" pitchFamily="2" charset="-122"/>
                </a:rPr>
                <a:t>Python Data </a:t>
              </a:r>
            </a:p>
            <a:p>
              <a:r>
                <a:rPr lang="en-US" altLang="zh-CN" dirty="0" smtClean="0">
                  <a:ea typeface="宋体" panose="02010600030101010101" pitchFamily="2" charset="-122"/>
                </a:rPr>
                <a:t>Analysis Controller</a:t>
              </a:r>
            </a:p>
            <a:p>
              <a:r>
                <a:rPr lang="en-US" altLang="zh-CN" dirty="0" smtClean="0">
                  <a:ea typeface="宋体" panose="02010600030101010101" pitchFamily="2" charset="-122"/>
                </a:rPr>
                <a:t>(Python Base)</a:t>
              </a:r>
              <a:endParaRPr lang="en-US" altLang="zh-CN" dirty="0">
                <a:ea typeface="宋体" panose="02010600030101010101" pitchFamily="2" charset="-122"/>
              </a:endParaRPr>
            </a:p>
          </p:txBody>
        </p:sp>
        <p:sp>
          <p:nvSpPr>
            <p:cNvPr id="369" name="Rectangle 27"/>
            <p:cNvSpPr>
              <a:spLocks noChangeArrowheads="1"/>
            </p:cNvSpPr>
            <p:nvPr/>
          </p:nvSpPr>
          <p:spPr bwMode="auto">
            <a:xfrm rot="16200000">
              <a:off x="-1144638" y="2275563"/>
              <a:ext cx="3650271" cy="1013545"/>
            </a:xfrm>
            <a:prstGeom prst="rect">
              <a:avLst/>
            </a:prstGeom>
            <a:solidFill>
              <a:srgbClr val="FF474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>
              <a:lvl1pPr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zh-CN" dirty="0" smtClean="0">
                  <a:ea typeface="宋体" panose="02010600030101010101" pitchFamily="2" charset="-122"/>
                </a:rPr>
                <a:t>Request</a:t>
              </a:r>
            </a:p>
            <a:p>
              <a:r>
                <a:rPr lang="en-US" altLang="zh-CN" dirty="0" smtClean="0">
                  <a:ea typeface="宋体" panose="02010600030101010101" pitchFamily="2" charset="-122"/>
                </a:rPr>
                <a:t>Handler</a:t>
              </a:r>
              <a:endParaRPr lang="en-US" altLang="zh-CN" dirty="0">
                <a:ea typeface="宋体" panose="02010600030101010101" pitchFamily="2" charset="-122"/>
              </a:endParaRPr>
            </a:p>
          </p:txBody>
        </p:sp>
        <p:cxnSp>
          <p:nvCxnSpPr>
            <p:cNvPr id="383" name="肘形连接符 382"/>
            <p:cNvCxnSpPr>
              <a:stCxn id="369" idx="2"/>
            </p:cNvCxnSpPr>
            <p:nvPr/>
          </p:nvCxnSpPr>
          <p:spPr>
            <a:xfrm>
              <a:off x="1187270" y="2782335"/>
              <a:ext cx="464274" cy="926781"/>
            </a:xfrm>
            <a:prstGeom prst="bentConnector4">
              <a:avLst>
                <a:gd name="adj1" fmla="val 49238"/>
                <a:gd name="adj2" fmla="val 99203"/>
              </a:avLst>
            </a:prstGeom>
            <a:ln w="28575">
              <a:solidFill>
                <a:srgbClr val="CC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Rectangle 27"/>
            <p:cNvSpPr>
              <a:spLocks noChangeArrowheads="1"/>
            </p:cNvSpPr>
            <p:nvPr/>
          </p:nvSpPr>
          <p:spPr bwMode="auto">
            <a:xfrm rot="16200000">
              <a:off x="4414969" y="2672268"/>
              <a:ext cx="1755401" cy="2110666"/>
            </a:xfrm>
            <a:prstGeom prst="rect">
              <a:avLst/>
            </a:prstGeom>
            <a:solidFill>
              <a:srgbClr val="9999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>
              <a:lvl1pPr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zh-CN" dirty="0" smtClean="0">
                  <a:ea typeface="宋体" panose="02010600030101010101" pitchFamily="2" charset="-122"/>
                </a:rPr>
                <a:t>Pandas</a:t>
              </a:r>
              <a:r>
                <a:rPr lang="en-US" altLang="zh-CN" dirty="0">
                  <a:ea typeface="宋体" panose="02010600030101010101" pitchFamily="2" charset="-122"/>
                </a:rPr>
                <a:t> </a:t>
              </a:r>
              <a:r>
                <a:rPr lang="en-US" altLang="zh-CN" dirty="0" smtClean="0">
                  <a:ea typeface="宋体" panose="02010600030101010101" pitchFamily="2" charset="-122"/>
                </a:rPr>
                <a:t>Component/</a:t>
              </a:r>
            </a:p>
            <a:p>
              <a:r>
                <a:rPr lang="en-US" altLang="zh-CN" dirty="0" err="1" smtClean="0">
                  <a:ea typeface="宋体" panose="02010600030101010101" pitchFamily="2" charset="-122"/>
                </a:rPr>
                <a:t>Pyecharts</a:t>
              </a:r>
              <a:r>
                <a:rPr lang="en-US" altLang="zh-CN" dirty="0" smtClean="0">
                  <a:ea typeface="宋体" panose="02010600030101010101" pitchFamily="2" charset="-122"/>
                </a:rPr>
                <a:t>/</a:t>
              </a:r>
            </a:p>
            <a:p>
              <a:r>
                <a:rPr lang="en-US" altLang="zh-CN" dirty="0" err="1" smtClean="0">
                  <a:ea typeface="宋体" panose="02010600030101010101" pitchFamily="2" charset="-122"/>
                </a:rPr>
                <a:t>Plotly</a:t>
              </a:r>
              <a:endParaRPr lang="en-US" altLang="zh-CN" dirty="0">
                <a:ea typeface="宋体" panose="02010600030101010101" pitchFamily="2" charset="-122"/>
              </a:endParaRPr>
            </a:p>
          </p:txBody>
        </p:sp>
        <p:cxnSp>
          <p:nvCxnSpPr>
            <p:cNvPr id="397" name="肘形连接符 396"/>
            <p:cNvCxnSpPr/>
            <p:nvPr/>
          </p:nvCxnSpPr>
          <p:spPr>
            <a:xfrm>
              <a:off x="3702173" y="3727601"/>
              <a:ext cx="562464" cy="13510"/>
            </a:xfrm>
            <a:prstGeom prst="bentConnector3">
              <a:avLst>
                <a:gd name="adj1" fmla="val 49076"/>
              </a:avLst>
            </a:prstGeom>
            <a:ln w="28575">
              <a:solidFill>
                <a:srgbClr val="CC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肘形连接符 399"/>
            <p:cNvCxnSpPr/>
            <p:nvPr/>
          </p:nvCxnSpPr>
          <p:spPr>
            <a:xfrm rot="10800000">
              <a:off x="3702174" y="3987921"/>
              <a:ext cx="521354" cy="3694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CC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Rectangle 10"/>
            <p:cNvSpPr>
              <a:spLocks noChangeArrowheads="1"/>
            </p:cNvSpPr>
            <p:nvPr/>
          </p:nvSpPr>
          <p:spPr bwMode="auto">
            <a:xfrm>
              <a:off x="1584579" y="171760"/>
              <a:ext cx="2101338" cy="366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8" tIns="44450" rIns="90488" bIns="44450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zh-CN" b="1" dirty="0" smtClean="0">
                  <a:ea typeface="宋体" panose="02010600030101010101" pitchFamily="2" charset="-122"/>
                </a:rPr>
                <a:t>Request Dispatch</a:t>
              </a:r>
            </a:p>
          </p:txBody>
        </p:sp>
        <p:sp>
          <p:nvSpPr>
            <p:cNvPr id="405" name="Line 58"/>
            <p:cNvSpPr>
              <a:spLocks noChangeShapeType="1"/>
            </p:cNvSpPr>
            <p:nvPr/>
          </p:nvSpPr>
          <p:spPr bwMode="auto">
            <a:xfrm flipV="1">
              <a:off x="6311960" y="3046832"/>
              <a:ext cx="1656865" cy="1066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6" name="Line 36"/>
            <p:cNvSpPr>
              <a:spLocks noChangeShapeType="1"/>
            </p:cNvSpPr>
            <p:nvPr/>
          </p:nvSpPr>
          <p:spPr bwMode="auto">
            <a:xfrm>
              <a:off x="7879370" y="758849"/>
              <a:ext cx="8672" cy="40190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7" name="Rectangle 6"/>
            <p:cNvSpPr>
              <a:spLocks noChangeArrowheads="1"/>
            </p:cNvSpPr>
            <p:nvPr/>
          </p:nvSpPr>
          <p:spPr bwMode="auto">
            <a:xfrm>
              <a:off x="7753317" y="9901"/>
              <a:ext cx="1440944" cy="643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8" tIns="44450" rIns="90488" bIns="44450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zh-CN" b="1" dirty="0" smtClean="0">
                  <a:ea typeface="宋体" panose="02010600030101010101" pitchFamily="2" charset="-122"/>
                </a:rPr>
                <a:t>Data</a:t>
              </a:r>
              <a:endParaRPr lang="en-US" altLang="zh-CN" b="1" dirty="0">
                <a:ea typeface="宋体" panose="02010600030101010101" pitchFamily="2" charset="-122"/>
              </a:endParaRPr>
            </a:p>
            <a:p>
              <a:r>
                <a:rPr lang="en-US" altLang="zh-CN" b="1" dirty="0" smtClean="0">
                  <a:ea typeface="宋体" panose="02010600030101010101" pitchFamily="2" charset="-122"/>
                </a:rPr>
                <a:t>Storage</a:t>
              </a:r>
              <a:endParaRPr lang="en-US" altLang="zh-CN" b="1" dirty="0">
                <a:ea typeface="宋体" panose="02010600030101010101" pitchFamily="2" charset="-122"/>
              </a:endParaRPr>
            </a:p>
          </p:txBody>
        </p:sp>
        <p:sp>
          <p:nvSpPr>
            <p:cNvPr id="408" name="Line 58"/>
            <p:cNvSpPr>
              <a:spLocks noChangeShapeType="1"/>
            </p:cNvSpPr>
            <p:nvPr/>
          </p:nvSpPr>
          <p:spPr bwMode="auto">
            <a:xfrm>
              <a:off x="7740118" y="1820473"/>
              <a:ext cx="228707" cy="12263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195743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1059972" y="1153828"/>
            <a:ext cx="2715343" cy="2714990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5842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lvl="0" algn="ctr"/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Part   3</a:t>
            </a:r>
          </a:p>
        </p:txBody>
      </p:sp>
      <p:sp>
        <p:nvSpPr>
          <p:cNvPr id="12" name="Freeform 6"/>
          <p:cNvSpPr/>
          <p:nvPr/>
        </p:nvSpPr>
        <p:spPr bwMode="auto">
          <a:xfrm>
            <a:off x="1751251" y="1354932"/>
            <a:ext cx="2021944" cy="2513410"/>
          </a:xfrm>
          <a:custGeom>
            <a:avLst/>
            <a:gdLst>
              <a:gd name="T0" fmla="*/ 1130 w 1696"/>
              <a:gd name="T1" fmla="*/ 0 h 2108"/>
              <a:gd name="T2" fmla="*/ 1696 w 1696"/>
              <a:gd name="T3" fmla="*/ 978 h 2108"/>
              <a:gd name="T4" fmla="*/ 566 w 1696"/>
              <a:gd name="T5" fmla="*/ 2108 h 2108"/>
              <a:gd name="T6" fmla="*/ 0 w 1696"/>
              <a:gd name="T7" fmla="*/ 1956 h 2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6" h="2108">
                <a:moveTo>
                  <a:pt x="1130" y="0"/>
                </a:moveTo>
                <a:cubicBezTo>
                  <a:pt x="1468" y="195"/>
                  <a:pt x="1696" y="560"/>
                  <a:pt x="1696" y="978"/>
                </a:cubicBezTo>
                <a:cubicBezTo>
                  <a:pt x="1696" y="1602"/>
                  <a:pt x="1190" y="2108"/>
                  <a:pt x="566" y="2108"/>
                </a:cubicBezTo>
                <a:cubicBezTo>
                  <a:pt x="360" y="2108"/>
                  <a:pt x="167" y="2052"/>
                  <a:pt x="0" y="1956"/>
                </a:cubicBezTo>
              </a:path>
            </a:pathLst>
          </a:cu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3" name="Freeform 7"/>
          <p:cNvSpPr/>
          <p:nvPr/>
        </p:nvSpPr>
        <p:spPr bwMode="auto">
          <a:xfrm>
            <a:off x="1079651" y="1175148"/>
            <a:ext cx="2018372" cy="2512219"/>
          </a:xfrm>
          <a:custGeom>
            <a:avLst/>
            <a:gdLst>
              <a:gd name="T0" fmla="*/ 563 w 1693"/>
              <a:gd name="T1" fmla="*/ 2107 h 2107"/>
              <a:gd name="T2" fmla="*/ 0 w 1693"/>
              <a:gd name="T3" fmla="*/ 1129 h 2107"/>
              <a:gd name="T4" fmla="*/ 1129 w 1693"/>
              <a:gd name="T5" fmla="*/ 0 h 2107"/>
              <a:gd name="T6" fmla="*/ 1693 w 1693"/>
              <a:gd name="T7" fmla="*/ 151 h 2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3" h="2107">
                <a:moveTo>
                  <a:pt x="563" y="2107"/>
                </a:moveTo>
                <a:cubicBezTo>
                  <a:pt x="227" y="1911"/>
                  <a:pt x="0" y="1547"/>
                  <a:pt x="0" y="1129"/>
                </a:cubicBezTo>
                <a:cubicBezTo>
                  <a:pt x="0" y="506"/>
                  <a:pt x="506" y="0"/>
                  <a:pt x="1129" y="0"/>
                </a:cubicBezTo>
                <a:cubicBezTo>
                  <a:pt x="1335" y="0"/>
                  <a:pt x="1527" y="55"/>
                  <a:pt x="1693" y="151"/>
                </a:cubicBezTo>
              </a:path>
            </a:pathLst>
          </a:cu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 flipH="1" flipV="1">
            <a:off x="839113" y="2382"/>
            <a:ext cx="2263673" cy="1354931"/>
          </a:xfrm>
          <a:prstGeom prst="line">
            <a:avLst/>
          </a:pr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H="1" flipV="1">
            <a:off x="1745297" y="3682604"/>
            <a:ext cx="2442290" cy="1469231"/>
          </a:xfrm>
          <a:prstGeom prst="line">
            <a:avLst/>
          </a:pr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6" name="TextBox 1"/>
          <p:cNvSpPr txBox="1"/>
          <p:nvPr/>
        </p:nvSpPr>
        <p:spPr>
          <a:xfrm>
            <a:off x="4990931" y="2004292"/>
            <a:ext cx="33832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6000" b="1" spc="3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4574775" y="1275606"/>
            <a:ext cx="0" cy="2808312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12" grpId="1" bldLvl="0" animBg="1"/>
      <p:bldP spid="13" grpId="0" bldLvl="0" animBg="1"/>
      <p:bldP spid="13" grpId="1" bldLvl="0" animBg="1"/>
      <p:bldP spid="14" grpId="0" bldLvl="0" animBg="1"/>
      <p:bldP spid="14" grpId="1" bldLvl="0" animBg="1"/>
      <p:bldP spid="15" grpId="0" bldLvl="0" animBg="1"/>
      <p:bldP spid="15" grpId="1" bldLvl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794847" y="219804"/>
            <a:ext cx="1554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技术路线</a:t>
            </a:r>
          </a:p>
        </p:txBody>
      </p:sp>
      <p:grpSp>
        <p:nvGrpSpPr>
          <p:cNvPr id="59" name="组合 58"/>
          <p:cNvGrpSpPr/>
          <p:nvPr/>
        </p:nvGrpSpPr>
        <p:grpSpPr>
          <a:xfrm>
            <a:off x="237649" y="1213426"/>
            <a:ext cx="3233103" cy="645160"/>
            <a:chOff x="5007769" y="1473201"/>
            <a:chExt cx="3233103" cy="645160"/>
          </a:xfrm>
        </p:grpSpPr>
        <p:sp>
          <p:nvSpPr>
            <p:cNvPr id="60" name="椭圆 59"/>
            <p:cNvSpPr/>
            <p:nvPr/>
          </p:nvSpPr>
          <p:spPr bwMode="auto">
            <a:xfrm>
              <a:off x="5007769" y="1602579"/>
              <a:ext cx="371475" cy="372666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文本框 13"/>
            <p:cNvSpPr txBox="1">
              <a:spLocks noChangeArrowheads="1"/>
            </p:cNvSpPr>
            <p:nvPr/>
          </p:nvSpPr>
          <p:spPr bwMode="auto">
            <a:xfrm>
              <a:off x="5029806" y="1602617"/>
              <a:ext cx="32722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TextBox 35"/>
            <p:cNvSpPr txBox="1">
              <a:spLocks noChangeArrowheads="1"/>
            </p:cNvSpPr>
            <p:nvPr/>
          </p:nvSpPr>
          <p:spPr bwMode="auto">
            <a:xfrm>
              <a:off x="5525057" y="1473201"/>
              <a:ext cx="2715815" cy="645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anose="02000000000000000000" pitchFamily="2" charset="-122"/>
                </a:rPr>
                <a:t>服务端使用</a:t>
              </a:r>
              <a:r>
                <a:rPr lang="zh-CN" altLang="en-US" b="1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方正兰亭黑_GBK" panose="02000000000000000000" pitchFamily="2" charset="-122"/>
                </a:rPr>
                <a:t>Spring </a:t>
              </a:r>
              <a:r>
                <a:rPr lang="en-US" altLang="zh-CN" b="1" dirty="0" smtClean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方正兰亭黑_GBK" panose="02000000000000000000" pitchFamily="2" charset="-122"/>
                </a:rPr>
                <a:t>Boot</a:t>
              </a:r>
              <a:r>
                <a:rPr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anose="02000000000000000000" pitchFamily="2" charset="-122"/>
                </a:rPr>
                <a:t>技术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anose="02000000000000000000" pitchFamily="2" charset="-122"/>
                </a:rPr>
                <a:t>栈实现微服务架构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7649" y="2373571"/>
            <a:ext cx="3233103" cy="645160"/>
            <a:chOff x="5007769" y="1466851"/>
            <a:chExt cx="3233103" cy="645160"/>
          </a:xfrm>
        </p:grpSpPr>
        <p:sp>
          <p:nvSpPr>
            <p:cNvPr id="8" name="椭圆 7"/>
            <p:cNvSpPr/>
            <p:nvPr/>
          </p:nvSpPr>
          <p:spPr bwMode="auto">
            <a:xfrm>
              <a:off x="5007769" y="1602579"/>
              <a:ext cx="371475" cy="372666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13"/>
            <p:cNvSpPr txBox="1">
              <a:spLocks noChangeArrowheads="1"/>
            </p:cNvSpPr>
            <p:nvPr/>
          </p:nvSpPr>
          <p:spPr bwMode="auto">
            <a:xfrm>
              <a:off x="5029806" y="1602617"/>
              <a:ext cx="327223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10" name="TextBox 35"/>
            <p:cNvSpPr txBox="1">
              <a:spLocks noChangeArrowheads="1"/>
            </p:cNvSpPr>
            <p:nvPr/>
          </p:nvSpPr>
          <p:spPr bwMode="auto">
            <a:xfrm>
              <a:off x="5525057" y="1466851"/>
              <a:ext cx="2715815" cy="645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anose="02000000000000000000" pitchFamily="2" charset="-122"/>
                </a:rPr>
                <a:t>前端</a:t>
              </a:r>
              <a:r>
                <a:rPr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anose="02000000000000000000" pitchFamily="2" charset="-122"/>
                </a:rPr>
                <a:t>基于</a:t>
              </a:r>
              <a:r>
                <a:rPr lang="en-US" altLang="zh-CN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方正兰亭黑_GBK" panose="02000000000000000000" pitchFamily="2" charset="-122"/>
                </a:rPr>
                <a:t>V</a:t>
              </a:r>
              <a:r>
                <a:rPr lang="zh-CN" altLang="en-US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方正兰亭黑_GBK" panose="02000000000000000000" pitchFamily="2" charset="-122"/>
                </a:rPr>
                <a:t>ue.js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anose="02000000000000000000" pitchFamily="2" charset="-122"/>
                </a:rPr>
                <a:t>生态打造流畅友好的用户界面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37649" y="3487996"/>
            <a:ext cx="3233103" cy="646331"/>
            <a:chOff x="5007769" y="1378586"/>
            <a:chExt cx="3233103" cy="646331"/>
          </a:xfrm>
        </p:grpSpPr>
        <p:sp>
          <p:nvSpPr>
            <p:cNvPr id="12" name="椭圆 11"/>
            <p:cNvSpPr/>
            <p:nvPr/>
          </p:nvSpPr>
          <p:spPr bwMode="auto">
            <a:xfrm>
              <a:off x="5007769" y="1602579"/>
              <a:ext cx="371475" cy="372666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3"/>
            <p:cNvSpPr txBox="1">
              <a:spLocks noChangeArrowheads="1"/>
            </p:cNvSpPr>
            <p:nvPr/>
          </p:nvSpPr>
          <p:spPr bwMode="auto">
            <a:xfrm>
              <a:off x="5029806" y="1602617"/>
              <a:ext cx="327223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14" name="TextBox 35"/>
            <p:cNvSpPr txBox="1">
              <a:spLocks noChangeArrowheads="1"/>
            </p:cNvSpPr>
            <p:nvPr/>
          </p:nvSpPr>
          <p:spPr bwMode="auto">
            <a:xfrm>
              <a:off x="5525057" y="1378586"/>
              <a:ext cx="271581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anose="02000000000000000000" pitchFamily="2" charset="-122"/>
                </a:rPr>
                <a:t>所有服务部署到</a:t>
              </a:r>
              <a:r>
                <a:rPr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anose="02000000000000000000" pitchFamily="2" charset="-122"/>
                </a:rPr>
                <a:t>Docker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方正兰亭黑_GBK" panose="02000000000000000000" pitchFamily="2" charset="-122"/>
                </a:rPr>
                <a:t>，实现持续集成、横向拓展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097221" y="1043906"/>
            <a:ext cx="4248203" cy="3667461"/>
            <a:chOff x="4097221" y="1043906"/>
            <a:chExt cx="4248203" cy="3667461"/>
          </a:xfrm>
        </p:grpSpPr>
        <p:grpSp>
          <p:nvGrpSpPr>
            <p:cNvPr id="4" name="组合 3"/>
            <p:cNvGrpSpPr/>
            <p:nvPr/>
          </p:nvGrpSpPr>
          <p:grpSpPr>
            <a:xfrm>
              <a:off x="4101397" y="1825553"/>
              <a:ext cx="1103283" cy="461804"/>
              <a:chOff x="1909438" y="1584960"/>
              <a:chExt cx="2159196" cy="788647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1909438" y="1584960"/>
                <a:ext cx="2159196" cy="788647"/>
              </a:xfrm>
              <a:prstGeom prst="roundRect">
                <a:avLst>
                  <a:gd name="adj" fmla="val 10627"/>
                </a:avLst>
              </a:prstGeom>
              <a:noFill/>
              <a:ln w="25400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17"/>
              <p:cNvSpPr txBox="1"/>
              <p:nvPr/>
            </p:nvSpPr>
            <p:spPr>
              <a:xfrm>
                <a:off x="2096882" y="1808829"/>
                <a:ext cx="1767709" cy="433626"/>
              </a:xfrm>
              <a:prstGeom prst="rect">
                <a:avLst/>
              </a:prstGeom>
              <a:solidFill>
                <a:schemeClr val="accent2">
                  <a:alpha val="28000"/>
                </a:schemeClr>
              </a:solidFill>
              <a:ln w="12700">
                <a:solidFill>
                  <a:schemeClr val="accent2"/>
                </a:solidFill>
                <a:prstDash val="dash"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50" b="1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Vue.js</a:t>
                </a:r>
                <a:endParaRPr lang="zh-CN" altLang="en-US" sz="105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4101397" y="2487747"/>
              <a:ext cx="1103283" cy="461804"/>
              <a:chOff x="1909438" y="1584960"/>
              <a:chExt cx="2159196" cy="788647"/>
            </a:xfrm>
          </p:grpSpPr>
          <p:sp>
            <p:nvSpPr>
              <p:cNvPr id="24" name="圆角矩形 23"/>
              <p:cNvSpPr/>
              <p:nvPr/>
            </p:nvSpPr>
            <p:spPr>
              <a:xfrm>
                <a:off x="1909438" y="1584960"/>
                <a:ext cx="2159196" cy="788647"/>
              </a:xfrm>
              <a:prstGeom prst="roundRect">
                <a:avLst>
                  <a:gd name="adj" fmla="val 10627"/>
                </a:avLst>
              </a:prstGeom>
              <a:noFill/>
              <a:ln w="25400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17"/>
              <p:cNvSpPr txBox="1"/>
              <p:nvPr/>
            </p:nvSpPr>
            <p:spPr>
              <a:xfrm>
                <a:off x="2096883" y="1808829"/>
                <a:ext cx="1767708" cy="420485"/>
              </a:xfrm>
              <a:prstGeom prst="rect">
                <a:avLst/>
              </a:prstGeom>
              <a:solidFill>
                <a:schemeClr val="accent2">
                  <a:alpha val="28000"/>
                </a:schemeClr>
              </a:solidFill>
              <a:ln w="12700">
                <a:solidFill>
                  <a:schemeClr val="accent2"/>
                </a:solidFill>
                <a:prstDash val="dash"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iVeiw.js</a:t>
                </a:r>
                <a:endParaRPr lang="zh-CN" altLang="en-US" sz="1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101397" y="3149941"/>
              <a:ext cx="1103283" cy="461804"/>
              <a:chOff x="1909438" y="1584960"/>
              <a:chExt cx="2159196" cy="788647"/>
            </a:xfrm>
          </p:grpSpPr>
          <p:sp>
            <p:nvSpPr>
              <p:cNvPr id="27" name="圆角矩形 26"/>
              <p:cNvSpPr/>
              <p:nvPr/>
            </p:nvSpPr>
            <p:spPr>
              <a:xfrm>
                <a:off x="1909438" y="1584960"/>
                <a:ext cx="2159196" cy="788647"/>
              </a:xfrm>
              <a:prstGeom prst="roundRect">
                <a:avLst>
                  <a:gd name="adj" fmla="val 10627"/>
                </a:avLst>
              </a:prstGeom>
              <a:noFill/>
              <a:ln w="25400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文本框 17"/>
              <p:cNvSpPr txBox="1"/>
              <p:nvPr/>
            </p:nvSpPr>
            <p:spPr>
              <a:xfrm>
                <a:off x="2096883" y="1769040"/>
                <a:ext cx="1767708" cy="420485"/>
              </a:xfrm>
              <a:prstGeom prst="rect">
                <a:avLst/>
              </a:prstGeom>
              <a:solidFill>
                <a:schemeClr val="accent2">
                  <a:alpha val="28000"/>
                </a:schemeClr>
              </a:solidFill>
              <a:ln w="12700">
                <a:solidFill>
                  <a:schemeClr val="accent2"/>
                </a:solidFill>
                <a:prstDash val="dash"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Element-UI</a:t>
                </a:r>
                <a:endParaRPr lang="zh-CN" altLang="en-US" sz="1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4097221" y="3818327"/>
              <a:ext cx="1103283" cy="461804"/>
              <a:chOff x="1909438" y="1584960"/>
              <a:chExt cx="2159196" cy="788647"/>
            </a:xfrm>
          </p:grpSpPr>
          <p:sp>
            <p:nvSpPr>
              <p:cNvPr id="30" name="圆角矩形 29"/>
              <p:cNvSpPr/>
              <p:nvPr/>
            </p:nvSpPr>
            <p:spPr>
              <a:xfrm>
                <a:off x="1909438" y="1584960"/>
                <a:ext cx="2159196" cy="788647"/>
              </a:xfrm>
              <a:prstGeom prst="roundRect">
                <a:avLst>
                  <a:gd name="adj" fmla="val 10627"/>
                </a:avLst>
              </a:prstGeom>
              <a:noFill/>
              <a:ln w="25400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文本框 17"/>
              <p:cNvSpPr txBox="1"/>
              <p:nvPr/>
            </p:nvSpPr>
            <p:spPr>
              <a:xfrm>
                <a:off x="2096883" y="1769040"/>
                <a:ext cx="1767708" cy="420485"/>
              </a:xfrm>
              <a:prstGeom prst="rect">
                <a:avLst/>
              </a:prstGeom>
              <a:solidFill>
                <a:schemeClr val="accent2">
                  <a:alpha val="28000"/>
                </a:schemeClr>
              </a:solidFill>
              <a:ln w="12700">
                <a:solidFill>
                  <a:schemeClr val="accent2"/>
                </a:solidFill>
                <a:prstDash val="dash"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Axios.js</a:t>
                </a:r>
                <a:endParaRPr lang="zh-CN" altLang="en-US" sz="1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2" name="文本框 22"/>
            <p:cNvSpPr txBox="1"/>
            <p:nvPr/>
          </p:nvSpPr>
          <p:spPr>
            <a:xfrm>
              <a:off x="4097221" y="1213426"/>
              <a:ext cx="1188011" cy="369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7030A0"/>
              </a:solidFill>
              <a:prstDash val="solid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Line 36"/>
            <p:cNvSpPr>
              <a:spLocks noChangeShapeType="1"/>
            </p:cNvSpPr>
            <p:nvPr/>
          </p:nvSpPr>
          <p:spPr bwMode="auto">
            <a:xfrm flipH="1">
              <a:off x="5449824" y="1043906"/>
              <a:ext cx="3371" cy="36674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文本框 22"/>
            <p:cNvSpPr txBox="1"/>
            <p:nvPr/>
          </p:nvSpPr>
          <p:spPr>
            <a:xfrm>
              <a:off x="5698339" y="1213426"/>
              <a:ext cx="2647085" cy="369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7030A0"/>
              </a:solidFill>
              <a:prstDash val="solid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后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端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98339" y="1835967"/>
              <a:ext cx="1103283" cy="461804"/>
              <a:chOff x="5698339" y="1844633"/>
              <a:chExt cx="1103283" cy="461804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5698339" y="1844633"/>
                <a:ext cx="1103283" cy="461804"/>
              </a:xfrm>
              <a:prstGeom prst="roundRect">
                <a:avLst>
                  <a:gd name="adj" fmla="val 10627"/>
                </a:avLst>
              </a:prstGeom>
              <a:noFill/>
              <a:ln w="25400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文本框 17"/>
              <p:cNvSpPr txBox="1"/>
              <p:nvPr/>
            </p:nvSpPr>
            <p:spPr>
              <a:xfrm>
                <a:off x="5794117" y="1975723"/>
                <a:ext cx="961280" cy="246221"/>
              </a:xfrm>
              <a:prstGeom prst="rect">
                <a:avLst/>
              </a:prstGeom>
              <a:solidFill>
                <a:schemeClr val="accent3">
                  <a:alpha val="28000"/>
                </a:schemeClr>
              </a:solidFill>
              <a:ln w="12700">
                <a:solidFill>
                  <a:schemeClr val="accent3"/>
                </a:solidFill>
                <a:prstDash val="dash"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Spring Boot</a:t>
                </a:r>
                <a:endParaRPr lang="zh-CN" altLang="en-US" sz="1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0" name="圆角矩形 39"/>
            <p:cNvSpPr/>
            <p:nvPr/>
          </p:nvSpPr>
          <p:spPr>
            <a:xfrm>
              <a:off x="6972403" y="1835967"/>
              <a:ext cx="1373021" cy="461804"/>
            </a:xfrm>
            <a:prstGeom prst="roundRect">
              <a:avLst>
                <a:gd name="adj" fmla="val 10627"/>
              </a:avLst>
            </a:prstGeom>
            <a:noFill/>
            <a:ln w="254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17"/>
            <p:cNvSpPr txBox="1"/>
            <p:nvPr/>
          </p:nvSpPr>
          <p:spPr>
            <a:xfrm>
              <a:off x="7024088" y="1951371"/>
              <a:ext cx="1222379" cy="246221"/>
            </a:xfrm>
            <a:prstGeom prst="rect">
              <a:avLst/>
            </a:prstGeom>
            <a:solidFill>
              <a:schemeClr val="accent3">
                <a:alpha val="28000"/>
              </a:schemeClr>
            </a:solidFill>
            <a:ln w="12700">
              <a:solidFill>
                <a:schemeClr val="accent3"/>
              </a:solidFill>
              <a:prstDash val="dash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Spring </a:t>
              </a:r>
              <a:r>
                <a:rPr lang="en-US" altLang="zh-CN" sz="1000" b="1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Jpa</a:t>
              </a:r>
              <a:r>
                <a:rPr lang="en-US" altLang="zh-CN" sz="1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Data</a:t>
              </a:r>
              <a:endParaRPr lang="zh-CN" altLang="en-US" sz="1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5698339" y="2493664"/>
              <a:ext cx="1103283" cy="461804"/>
              <a:chOff x="5698339" y="1844633"/>
              <a:chExt cx="1103283" cy="461804"/>
            </a:xfrm>
          </p:grpSpPr>
          <p:sp>
            <p:nvSpPr>
              <p:cNvPr id="43" name="圆角矩形 42"/>
              <p:cNvSpPr/>
              <p:nvPr/>
            </p:nvSpPr>
            <p:spPr>
              <a:xfrm>
                <a:off x="5698339" y="1844633"/>
                <a:ext cx="1103283" cy="461804"/>
              </a:xfrm>
              <a:prstGeom prst="roundRect">
                <a:avLst>
                  <a:gd name="adj" fmla="val 10627"/>
                </a:avLst>
              </a:prstGeom>
              <a:noFill/>
              <a:ln w="25400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文本框 17"/>
              <p:cNvSpPr txBox="1"/>
              <p:nvPr/>
            </p:nvSpPr>
            <p:spPr>
              <a:xfrm>
                <a:off x="5794117" y="1975723"/>
                <a:ext cx="961280" cy="246221"/>
              </a:xfrm>
              <a:prstGeom prst="rect">
                <a:avLst/>
              </a:prstGeom>
              <a:solidFill>
                <a:schemeClr val="accent3">
                  <a:alpha val="28000"/>
                </a:schemeClr>
              </a:solidFill>
              <a:ln w="12700">
                <a:solidFill>
                  <a:schemeClr val="accent3"/>
                </a:solidFill>
                <a:prstDash val="dash"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b="1" dirty="0" err="1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Shiro</a:t>
                </a:r>
                <a:endParaRPr lang="zh-CN" altLang="en-US" sz="1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7004379" y="2487747"/>
              <a:ext cx="1321336" cy="461804"/>
              <a:chOff x="5698339" y="1844633"/>
              <a:chExt cx="1103283" cy="46180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5698339" y="1844633"/>
                <a:ext cx="1103283" cy="461804"/>
              </a:xfrm>
              <a:prstGeom prst="roundRect">
                <a:avLst>
                  <a:gd name="adj" fmla="val 10627"/>
                </a:avLst>
              </a:prstGeom>
              <a:noFill/>
              <a:ln w="25400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文本框 17"/>
              <p:cNvSpPr txBox="1"/>
              <p:nvPr/>
            </p:nvSpPr>
            <p:spPr>
              <a:xfrm>
                <a:off x="5794117" y="1975723"/>
                <a:ext cx="961280" cy="246221"/>
              </a:xfrm>
              <a:prstGeom prst="rect">
                <a:avLst/>
              </a:prstGeom>
              <a:solidFill>
                <a:schemeClr val="accent3">
                  <a:alpha val="28000"/>
                </a:schemeClr>
              </a:solidFill>
              <a:ln w="12700">
                <a:solidFill>
                  <a:schemeClr val="accent3"/>
                </a:solidFill>
                <a:prstDash val="dash"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b="1" dirty="0" err="1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Hibernte</a:t>
                </a:r>
                <a:endParaRPr lang="zh-CN" altLang="en-US" sz="1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5698339" y="3109856"/>
              <a:ext cx="1103283" cy="461804"/>
              <a:chOff x="5698340" y="1867931"/>
              <a:chExt cx="1103283" cy="461804"/>
            </a:xfrm>
          </p:grpSpPr>
          <p:sp>
            <p:nvSpPr>
              <p:cNvPr id="49" name="圆角矩形 48"/>
              <p:cNvSpPr/>
              <p:nvPr/>
            </p:nvSpPr>
            <p:spPr>
              <a:xfrm>
                <a:off x="5698340" y="1867931"/>
                <a:ext cx="1103283" cy="461804"/>
              </a:xfrm>
              <a:prstGeom prst="roundRect">
                <a:avLst>
                  <a:gd name="adj" fmla="val 10627"/>
                </a:avLst>
              </a:prstGeom>
              <a:noFill/>
              <a:ln w="25400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17"/>
              <p:cNvSpPr txBox="1"/>
              <p:nvPr/>
            </p:nvSpPr>
            <p:spPr>
              <a:xfrm>
                <a:off x="5794117" y="1975723"/>
                <a:ext cx="961280" cy="246221"/>
              </a:xfrm>
              <a:prstGeom prst="rect">
                <a:avLst/>
              </a:prstGeom>
              <a:solidFill>
                <a:schemeClr val="accent3">
                  <a:alpha val="28000"/>
                </a:schemeClr>
              </a:solidFill>
              <a:ln w="12700">
                <a:solidFill>
                  <a:schemeClr val="accent3"/>
                </a:solidFill>
                <a:prstDash val="dash"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b="1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MySQL</a:t>
                </a:r>
                <a:endParaRPr lang="zh-CN" altLang="en-US" sz="1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7033007" y="3139527"/>
              <a:ext cx="1312417" cy="432133"/>
              <a:chOff x="5698340" y="1867931"/>
              <a:chExt cx="1103283" cy="461804"/>
            </a:xfrm>
          </p:grpSpPr>
          <p:sp>
            <p:nvSpPr>
              <p:cNvPr id="52" name="圆角矩形 51"/>
              <p:cNvSpPr/>
              <p:nvPr/>
            </p:nvSpPr>
            <p:spPr>
              <a:xfrm>
                <a:off x="5698340" y="1867931"/>
                <a:ext cx="1103283" cy="461804"/>
              </a:xfrm>
              <a:prstGeom prst="roundRect">
                <a:avLst>
                  <a:gd name="adj" fmla="val 10627"/>
                </a:avLst>
              </a:prstGeom>
              <a:noFill/>
              <a:ln w="25400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文本框 17"/>
              <p:cNvSpPr txBox="1"/>
              <p:nvPr/>
            </p:nvSpPr>
            <p:spPr>
              <a:xfrm>
                <a:off x="5794117" y="1975723"/>
                <a:ext cx="961280" cy="246221"/>
              </a:xfrm>
              <a:prstGeom prst="rect">
                <a:avLst/>
              </a:prstGeom>
              <a:solidFill>
                <a:schemeClr val="accent3">
                  <a:alpha val="28000"/>
                </a:schemeClr>
              </a:solidFill>
              <a:ln w="12700">
                <a:solidFill>
                  <a:schemeClr val="accent3"/>
                </a:solidFill>
                <a:prstDash val="dash"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b="1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Tomcat</a:t>
                </a:r>
                <a:endParaRPr lang="zh-CN" altLang="en-US" sz="1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5698339" y="3858196"/>
              <a:ext cx="1103283" cy="461804"/>
              <a:chOff x="5698340" y="1867931"/>
              <a:chExt cx="1103283" cy="461804"/>
            </a:xfrm>
          </p:grpSpPr>
          <p:sp>
            <p:nvSpPr>
              <p:cNvPr id="55" name="圆角矩形 54"/>
              <p:cNvSpPr/>
              <p:nvPr/>
            </p:nvSpPr>
            <p:spPr>
              <a:xfrm>
                <a:off x="5698340" y="1867931"/>
                <a:ext cx="1103283" cy="461804"/>
              </a:xfrm>
              <a:prstGeom prst="roundRect">
                <a:avLst>
                  <a:gd name="adj" fmla="val 10627"/>
                </a:avLst>
              </a:prstGeom>
              <a:noFill/>
              <a:ln w="25400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文本框 17"/>
              <p:cNvSpPr txBox="1"/>
              <p:nvPr/>
            </p:nvSpPr>
            <p:spPr>
              <a:xfrm>
                <a:off x="5794117" y="1975723"/>
                <a:ext cx="961280" cy="246221"/>
              </a:xfrm>
              <a:prstGeom prst="rect">
                <a:avLst/>
              </a:prstGeom>
              <a:solidFill>
                <a:schemeClr val="accent3">
                  <a:alpha val="28000"/>
                </a:schemeClr>
              </a:solidFill>
              <a:ln w="12700">
                <a:solidFill>
                  <a:schemeClr val="accent3"/>
                </a:solidFill>
                <a:prstDash val="dash"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b="1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Python</a:t>
                </a:r>
                <a:endParaRPr lang="zh-CN" altLang="en-US" sz="1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7040477" y="3849425"/>
              <a:ext cx="1304947" cy="461804"/>
              <a:chOff x="5698340" y="1867931"/>
              <a:chExt cx="1103283" cy="461804"/>
            </a:xfrm>
          </p:grpSpPr>
          <p:sp>
            <p:nvSpPr>
              <p:cNvPr id="58" name="圆角矩形 57"/>
              <p:cNvSpPr/>
              <p:nvPr/>
            </p:nvSpPr>
            <p:spPr>
              <a:xfrm>
                <a:off x="5698340" y="1867931"/>
                <a:ext cx="1103283" cy="461804"/>
              </a:xfrm>
              <a:prstGeom prst="roundRect">
                <a:avLst>
                  <a:gd name="adj" fmla="val 10627"/>
                </a:avLst>
              </a:prstGeom>
              <a:noFill/>
              <a:ln w="25400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文本框 17"/>
              <p:cNvSpPr txBox="1"/>
              <p:nvPr/>
            </p:nvSpPr>
            <p:spPr>
              <a:xfrm>
                <a:off x="5794117" y="1975723"/>
                <a:ext cx="961280" cy="246221"/>
              </a:xfrm>
              <a:prstGeom prst="rect">
                <a:avLst/>
              </a:prstGeom>
              <a:solidFill>
                <a:schemeClr val="accent3">
                  <a:alpha val="28000"/>
                </a:schemeClr>
              </a:solidFill>
              <a:ln w="12700">
                <a:solidFill>
                  <a:schemeClr val="accent3"/>
                </a:solidFill>
                <a:prstDash val="dash"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00" b="1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Docker</a:t>
                </a:r>
                <a:endParaRPr lang="zh-CN" altLang="en-US" sz="10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1059972" y="1153828"/>
            <a:ext cx="2715343" cy="2714990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5842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lvl="0" algn="ctr"/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Part   4</a:t>
            </a:r>
          </a:p>
        </p:txBody>
      </p:sp>
      <p:sp>
        <p:nvSpPr>
          <p:cNvPr id="12" name="Freeform 6"/>
          <p:cNvSpPr/>
          <p:nvPr/>
        </p:nvSpPr>
        <p:spPr bwMode="auto">
          <a:xfrm>
            <a:off x="1751251" y="1354932"/>
            <a:ext cx="2021944" cy="2513410"/>
          </a:xfrm>
          <a:custGeom>
            <a:avLst/>
            <a:gdLst>
              <a:gd name="T0" fmla="*/ 1130 w 1696"/>
              <a:gd name="T1" fmla="*/ 0 h 2108"/>
              <a:gd name="T2" fmla="*/ 1696 w 1696"/>
              <a:gd name="T3" fmla="*/ 978 h 2108"/>
              <a:gd name="T4" fmla="*/ 566 w 1696"/>
              <a:gd name="T5" fmla="*/ 2108 h 2108"/>
              <a:gd name="T6" fmla="*/ 0 w 1696"/>
              <a:gd name="T7" fmla="*/ 1956 h 2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6" h="2108">
                <a:moveTo>
                  <a:pt x="1130" y="0"/>
                </a:moveTo>
                <a:cubicBezTo>
                  <a:pt x="1468" y="195"/>
                  <a:pt x="1696" y="560"/>
                  <a:pt x="1696" y="978"/>
                </a:cubicBezTo>
                <a:cubicBezTo>
                  <a:pt x="1696" y="1602"/>
                  <a:pt x="1190" y="2108"/>
                  <a:pt x="566" y="2108"/>
                </a:cubicBezTo>
                <a:cubicBezTo>
                  <a:pt x="360" y="2108"/>
                  <a:pt x="167" y="2052"/>
                  <a:pt x="0" y="1956"/>
                </a:cubicBezTo>
              </a:path>
            </a:pathLst>
          </a:cu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3" name="Freeform 7"/>
          <p:cNvSpPr/>
          <p:nvPr/>
        </p:nvSpPr>
        <p:spPr bwMode="auto">
          <a:xfrm>
            <a:off x="1079651" y="1175148"/>
            <a:ext cx="2018372" cy="2512219"/>
          </a:xfrm>
          <a:custGeom>
            <a:avLst/>
            <a:gdLst>
              <a:gd name="T0" fmla="*/ 563 w 1693"/>
              <a:gd name="T1" fmla="*/ 2107 h 2107"/>
              <a:gd name="T2" fmla="*/ 0 w 1693"/>
              <a:gd name="T3" fmla="*/ 1129 h 2107"/>
              <a:gd name="T4" fmla="*/ 1129 w 1693"/>
              <a:gd name="T5" fmla="*/ 0 h 2107"/>
              <a:gd name="T6" fmla="*/ 1693 w 1693"/>
              <a:gd name="T7" fmla="*/ 151 h 2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3" h="2107">
                <a:moveTo>
                  <a:pt x="563" y="2107"/>
                </a:moveTo>
                <a:cubicBezTo>
                  <a:pt x="227" y="1911"/>
                  <a:pt x="0" y="1547"/>
                  <a:pt x="0" y="1129"/>
                </a:cubicBezTo>
                <a:cubicBezTo>
                  <a:pt x="0" y="506"/>
                  <a:pt x="506" y="0"/>
                  <a:pt x="1129" y="0"/>
                </a:cubicBezTo>
                <a:cubicBezTo>
                  <a:pt x="1335" y="0"/>
                  <a:pt x="1527" y="55"/>
                  <a:pt x="1693" y="151"/>
                </a:cubicBezTo>
              </a:path>
            </a:pathLst>
          </a:cu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 flipH="1" flipV="1">
            <a:off x="839113" y="2382"/>
            <a:ext cx="2263673" cy="1354931"/>
          </a:xfrm>
          <a:prstGeom prst="line">
            <a:avLst/>
          </a:pr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H="1" flipV="1">
            <a:off x="1745297" y="3682604"/>
            <a:ext cx="2442290" cy="1469231"/>
          </a:xfrm>
          <a:prstGeom prst="line">
            <a:avLst/>
          </a:pr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6" name="TextBox 1"/>
          <p:cNvSpPr txBox="1"/>
          <p:nvPr/>
        </p:nvSpPr>
        <p:spPr>
          <a:xfrm>
            <a:off x="4819481" y="2004292"/>
            <a:ext cx="34163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6000" b="1" spc="3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6000" b="1" spc="3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4574775" y="1275606"/>
            <a:ext cx="0" cy="2808312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12" grpId="1" bldLvl="0" animBg="1"/>
      <p:bldP spid="13" grpId="0" bldLvl="0" animBg="1"/>
      <p:bldP spid="13" grpId="1" bldLvl="0" animBg="1"/>
      <p:bldP spid="14" grpId="0" bldLvl="0" animBg="1"/>
      <p:bldP spid="14" grpId="1" bldLvl="0" animBg="1"/>
      <p:bldP spid="15" grpId="0" bldLvl="0" animBg="1"/>
      <p:bldP spid="15" grpId="1" bldLvl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440603" y="202786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数据</a:t>
            </a:r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集</a:t>
            </a:r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仓库</a:t>
            </a:r>
            <a:endParaRPr lang="zh-CN" altLang="en-US" sz="2400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283" y="1117999"/>
            <a:ext cx="6224044" cy="3501024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椭圆 40"/>
          <p:cNvSpPr/>
          <p:nvPr/>
        </p:nvSpPr>
        <p:spPr>
          <a:xfrm>
            <a:off x="1057792" y="1553283"/>
            <a:ext cx="1720100" cy="17201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419631" y="1424910"/>
            <a:ext cx="598350" cy="598350"/>
            <a:chOff x="3529981" y="507683"/>
            <a:chExt cx="598350" cy="598350"/>
          </a:xfrm>
        </p:grpSpPr>
        <p:sp>
          <p:nvSpPr>
            <p:cNvPr id="4" name="椭圆 3"/>
            <p:cNvSpPr/>
            <p:nvPr/>
          </p:nvSpPr>
          <p:spPr>
            <a:xfrm>
              <a:off x="3529981" y="507683"/>
              <a:ext cx="598350" cy="5983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93055" y="630844"/>
              <a:ext cx="50206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312548" y="1853950"/>
            <a:ext cx="1210588" cy="1125603"/>
            <a:chOff x="1343028" y="1853950"/>
            <a:chExt cx="1210588" cy="1125603"/>
          </a:xfrm>
        </p:grpSpPr>
        <p:sp>
          <p:nvSpPr>
            <p:cNvPr id="35" name="TextBox 34"/>
            <p:cNvSpPr txBox="1"/>
            <p:nvPr/>
          </p:nvSpPr>
          <p:spPr>
            <a:xfrm>
              <a:off x="1343028" y="1853950"/>
              <a:ext cx="1210588" cy="90691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6000" b="1" baseline="12000" dirty="0" smtClean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6000" b="1" baseline="12000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33596" y="2514426"/>
              <a:ext cx="1029448" cy="4651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aseline="1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CONTENT</a:t>
              </a:r>
              <a:endParaRPr lang="zh-CN" altLang="en-US" sz="2800" baseline="1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4267452" y="145875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设计背景</a:t>
            </a:r>
          </a:p>
        </p:txBody>
      </p:sp>
      <p:sp>
        <p:nvSpPr>
          <p:cNvPr id="36" name="矩形 35"/>
          <p:cNvSpPr/>
          <p:nvPr/>
        </p:nvSpPr>
        <p:spPr>
          <a:xfrm>
            <a:off x="4252438" y="233406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736332" y="147758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3419631" y="2234949"/>
            <a:ext cx="598350" cy="598350"/>
            <a:chOff x="3529981" y="507683"/>
            <a:chExt cx="598350" cy="598350"/>
          </a:xfrm>
        </p:grpSpPr>
        <p:sp>
          <p:nvSpPr>
            <p:cNvPr id="48" name="椭圆 47"/>
            <p:cNvSpPr/>
            <p:nvPr/>
          </p:nvSpPr>
          <p:spPr>
            <a:xfrm>
              <a:off x="3529981" y="507683"/>
              <a:ext cx="598350" cy="5983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593055" y="618144"/>
              <a:ext cx="50206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5882783" y="1393434"/>
            <a:ext cx="598350" cy="598350"/>
            <a:chOff x="3529981" y="507683"/>
            <a:chExt cx="598350" cy="598350"/>
          </a:xfrm>
        </p:grpSpPr>
        <p:sp>
          <p:nvSpPr>
            <p:cNvPr id="57" name="椭圆 56"/>
            <p:cNvSpPr/>
            <p:nvPr/>
          </p:nvSpPr>
          <p:spPr>
            <a:xfrm>
              <a:off x="3529981" y="507683"/>
              <a:ext cx="598350" cy="5983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593056" y="611794"/>
              <a:ext cx="50206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4267452" y="313576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432812" y="3025302"/>
            <a:ext cx="598350" cy="598350"/>
            <a:chOff x="3529981" y="507683"/>
            <a:chExt cx="598350" cy="598350"/>
          </a:xfrm>
        </p:grpSpPr>
        <p:sp>
          <p:nvSpPr>
            <p:cNvPr id="24" name="椭圆 23"/>
            <p:cNvSpPr/>
            <p:nvPr/>
          </p:nvSpPr>
          <p:spPr>
            <a:xfrm>
              <a:off x="3529981" y="507683"/>
              <a:ext cx="598350" cy="5983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48"/>
            <p:cNvSpPr txBox="1"/>
            <p:nvPr/>
          </p:nvSpPr>
          <p:spPr>
            <a:xfrm>
              <a:off x="3593055" y="618144"/>
              <a:ext cx="50206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6736332" y="23143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取得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5882783" y="2198138"/>
            <a:ext cx="598350" cy="598350"/>
            <a:chOff x="3529981" y="507683"/>
            <a:chExt cx="598350" cy="598350"/>
          </a:xfrm>
        </p:grpSpPr>
        <p:sp>
          <p:nvSpPr>
            <p:cNvPr id="29" name="椭圆 28"/>
            <p:cNvSpPr/>
            <p:nvPr/>
          </p:nvSpPr>
          <p:spPr>
            <a:xfrm>
              <a:off x="3529981" y="507683"/>
              <a:ext cx="598350" cy="5983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57"/>
            <p:cNvSpPr txBox="1"/>
            <p:nvPr/>
          </p:nvSpPr>
          <p:spPr>
            <a:xfrm>
              <a:off x="3593056" y="611794"/>
              <a:ext cx="50206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2000" b="1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" presetClass="entr" presetSubtype="3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3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35" presetID="2" presetClass="entr" presetSubtype="3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4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44" presetID="2" presetClass="entr" presetSubtype="3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6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7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4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53" presetID="2" presetClass="entr" presetSubtype="3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5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bldLvl="0" animBg="1"/>
          <p:bldP spid="15" grpId="0"/>
          <p:bldP spid="36" grpId="0"/>
          <p:bldP spid="38" grpId="0"/>
          <p:bldP spid="22" grpId="0"/>
          <p:bldP spid="2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35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4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44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4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53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5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bldLvl="0" animBg="1"/>
          <p:bldP spid="15" grpId="0"/>
          <p:bldP spid="36" grpId="0"/>
          <p:bldP spid="38" grpId="0"/>
          <p:bldP spid="22" grpId="0"/>
          <p:bldP spid="27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787256" y="20351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一</a:t>
            </a:r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键</a:t>
            </a:r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导</a:t>
            </a:r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入</a:t>
            </a:r>
            <a:endParaRPr lang="zh-CN" altLang="en-US" sz="2400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487" y="1101731"/>
            <a:ext cx="6511198" cy="3662548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794212" y="244569"/>
            <a:ext cx="1554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一键分组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511" y="1055078"/>
            <a:ext cx="6208000" cy="349200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787487" y="219106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任务</a:t>
            </a:r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追踪</a:t>
            </a:r>
            <a:endParaRPr lang="zh-CN" altLang="en-US" sz="2400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316" y="1141431"/>
            <a:ext cx="6208001" cy="349200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787487" y="219106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数据分析</a:t>
            </a:r>
            <a:endParaRPr lang="zh-CN" altLang="en-US" sz="2400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88" y="1074442"/>
            <a:ext cx="3222729" cy="18127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872" y="1074442"/>
            <a:ext cx="3222353" cy="18125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33" y="3101591"/>
            <a:ext cx="3280037" cy="18450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9872" y="3101591"/>
            <a:ext cx="3222353" cy="181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3743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1059972" y="1153828"/>
            <a:ext cx="2715343" cy="2714990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5842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lvl="0" algn="ctr"/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Part   </a:t>
            </a:r>
            <a:r>
              <a:rPr lang="en-US" altLang="zh-CN" sz="4800" dirty="0" smtClean="0">
                <a:ln w="12700">
                  <a:noFill/>
                </a:ln>
                <a:solidFill>
                  <a:srgbClr val="0070C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5</a:t>
            </a:r>
            <a:endParaRPr lang="en-US" altLang="zh-CN" sz="4800" dirty="0">
              <a:ln w="12700">
                <a:noFill/>
              </a:ln>
              <a:solidFill>
                <a:srgbClr val="0070C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Freeform 6"/>
          <p:cNvSpPr/>
          <p:nvPr/>
        </p:nvSpPr>
        <p:spPr bwMode="auto">
          <a:xfrm>
            <a:off x="1751251" y="1354932"/>
            <a:ext cx="2021944" cy="2513410"/>
          </a:xfrm>
          <a:custGeom>
            <a:avLst/>
            <a:gdLst>
              <a:gd name="T0" fmla="*/ 1130 w 1696"/>
              <a:gd name="T1" fmla="*/ 0 h 2108"/>
              <a:gd name="T2" fmla="*/ 1696 w 1696"/>
              <a:gd name="T3" fmla="*/ 978 h 2108"/>
              <a:gd name="T4" fmla="*/ 566 w 1696"/>
              <a:gd name="T5" fmla="*/ 2108 h 2108"/>
              <a:gd name="T6" fmla="*/ 0 w 1696"/>
              <a:gd name="T7" fmla="*/ 1956 h 2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6" h="2108">
                <a:moveTo>
                  <a:pt x="1130" y="0"/>
                </a:moveTo>
                <a:cubicBezTo>
                  <a:pt x="1468" y="195"/>
                  <a:pt x="1696" y="560"/>
                  <a:pt x="1696" y="978"/>
                </a:cubicBezTo>
                <a:cubicBezTo>
                  <a:pt x="1696" y="1602"/>
                  <a:pt x="1190" y="2108"/>
                  <a:pt x="566" y="2108"/>
                </a:cubicBezTo>
                <a:cubicBezTo>
                  <a:pt x="360" y="2108"/>
                  <a:pt x="167" y="2052"/>
                  <a:pt x="0" y="1956"/>
                </a:cubicBezTo>
              </a:path>
            </a:pathLst>
          </a:cu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3" name="Freeform 7"/>
          <p:cNvSpPr/>
          <p:nvPr/>
        </p:nvSpPr>
        <p:spPr bwMode="auto">
          <a:xfrm>
            <a:off x="1079651" y="1175148"/>
            <a:ext cx="2018372" cy="2512219"/>
          </a:xfrm>
          <a:custGeom>
            <a:avLst/>
            <a:gdLst>
              <a:gd name="T0" fmla="*/ 563 w 1693"/>
              <a:gd name="T1" fmla="*/ 2107 h 2107"/>
              <a:gd name="T2" fmla="*/ 0 w 1693"/>
              <a:gd name="T3" fmla="*/ 1129 h 2107"/>
              <a:gd name="T4" fmla="*/ 1129 w 1693"/>
              <a:gd name="T5" fmla="*/ 0 h 2107"/>
              <a:gd name="T6" fmla="*/ 1693 w 1693"/>
              <a:gd name="T7" fmla="*/ 151 h 2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3" h="2107">
                <a:moveTo>
                  <a:pt x="563" y="2107"/>
                </a:moveTo>
                <a:cubicBezTo>
                  <a:pt x="227" y="1911"/>
                  <a:pt x="0" y="1547"/>
                  <a:pt x="0" y="1129"/>
                </a:cubicBezTo>
                <a:cubicBezTo>
                  <a:pt x="0" y="506"/>
                  <a:pt x="506" y="0"/>
                  <a:pt x="1129" y="0"/>
                </a:cubicBezTo>
                <a:cubicBezTo>
                  <a:pt x="1335" y="0"/>
                  <a:pt x="1527" y="55"/>
                  <a:pt x="1693" y="151"/>
                </a:cubicBezTo>
              </a:path>
            </a:pathLst>
          </a:cu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 flipH="1" flipV="1">
            <a:off x="839113" y="2382"/>
            <a:ext cx="2263673" cy="1354931"/>
          </a:xfrm>
          <a:prstGeom prst="line">
            <a:avLst/>
          </a:pr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H="1" flipV="1">
            <a:off x="1745297" y="3682604"/>
            <a:ext cx="2442290" cy="1469231"/>
          </a:xfrm>
          <a:prstGeom prst="line">
            <a:avLst/>
          </a:pr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6" name="TextBox 1"/>
          <p:cNvSpPr txBox="1"/>
          <p:nvPr/>
        </p:nvSpPr>
        <p:spPr>
          <a:xfrm>
            <a:off x="4819481" y="2004292"/>
            <a:ext cx="34163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6000" b="1" spc="3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取得成果</a:t>
            </a: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4574775" y="1275606"/>
            <a:ext cx="0" cy="2808312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14774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12" grpId="1" bldLvl="0" animBg="1"/>
      <p:bldP spid="13" grpId="0" bldLvl="0" animBg="1"/>
      <p:bldP spid="13" grpId="1" bldLvl="0" animBg="1"/>
      <p:bldP spid="14" grpId="0" bldLvl="0" animBg="1"/>
      <p:bldP spid="14" grpId="1" bldLvl="0" animBg="1"/>
      <p:bldP spid="15" grpId="0" bldLvl="0" animBg="1"/>
      <p:bldP spid="15" grpId="1" bldLvl="0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014180" y="153129"/>
            <a:ext cx="5378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一套基本完善的实践任务教学平台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90" y="901826"/>
            <a:ext cx="6895124" cy="387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3563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455054" y="128745"/>
            <a:ext cx="6232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中国计算机大学生设计大赛</a:t>
            </a:r>
            <a:r>
              <a:rPr lang="en-US" altLang="zh-CN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-</a:t>
            </a:r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全国二等奖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65855" y="231648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0260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74343" y="849756"/>
            <a:ext cx="1289946" cy="1289946"/>
            <a:chOff x="2026208" y="849756"/>
            <a:chExt cx="1289946" cy="1289946"/>
          </a:xfrm>
        </p:grpSpPr>
        <p:grpSp>
          <p:nvGrpSpPr>
            <p:cNvPr id="4" name="组合 3"/>
            <p:cNvGrpSpPr/>
            <p:nvPr/>
          </p:nvGrpSpPr>
          <p:grpSpPr>
            <a:xfrm>
              <a:off x="2026208" y="849756"/>
              <a:ext cx="1289946" cy="128994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" name="同心圆 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260839" y="1025813"/>
              <a:ext cx="6359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谢</a:t>
              </a:r>
              <a:endParaRPr lang="zh-CN" altLang="en-US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174343" y="849756"/>
            <a:ext cx="1289946" cy="1289946"/>
            <a:chOff x="3351228" y="849756"/>
            <a:chExt cx="1289946" cy="1289946"/>
          </a:xfrm>
        </p:grpSpPr>
        <p:grpSp>
          <p:nvGrpSpPr>
            <p:cNvPr id="7" name="组合 6"/>
            <p:cNvGrpSpPr/>
            <p:nvPr/>
          </p:nvGrpSpPr>
          <p:grpSpPr>
            <a:xfrm>
              <a:off x="3351228" y="849756"/>
              <a:ext cx="1289946" cy="128994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" name="同心圆 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3587342" y="946188"/>
              <a:ext cx="6359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谢</a:t>
              </a:r>
              <a:endParaRPr lang="zh-CN" altLang="en-US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174343" y="849756"/>
            <a:ext cx="1289946" cy="1289946"/>
            <a:chOff x="4648417" y="849756"/>
            <a:chExt cx="1289946" cy="1289946"/>
          </a:xfrm>
        </p:grpSpPr>
        <p:grpSp>
          <p:nvGrpSpPr>
            <p:cNvPr id="10" name="组合 9"/>
            <p:cNvGrpSpPr/>
            <p:nvPr/>
          </p:nvGrpSpPr>
          <p:grpSpPr>
            <a:xfrm>
              <a:off x="4648417" y="849756"/>
              <a:ext cx="1289946" cy="128994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" name="同心圆 1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4832551" y="959138"/>
              <a:ext cx="6359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聆</a:t>
              </a:r>
              <a:endParaRPr lang="zh-CN" altLang="en-US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174343" y="849756"/>
            <a:ext cx="1289946" cy="1289946"/>
            <a:chOff x="5946350" y="849756"/>
            <a:chExt cx="1289946" cy="1289946"/>
          </a:xfrm>
        </p:grpSpPr>
        <p:grpSp>
          <p:nvGrpSpPr>
            <p:cNvPr id="13" name="组合 12"/>
            <p:cNvGrpSpPr/>
            <p:nvPr/>
          </p:nvGrpSpPr>
          <p:grpSpPr>
            <a:xfrm>
              <a:off x="5946350" y="849756"/>
              <a:ext cx="1289946" cy="128994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4" name="同心圆 1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6157950" y="970150"/>
              <a:ext cx="6359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听</a:t>
              </a:r>
              <a:endParaRPr lang="zh-CN" altLang="en-US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0" y="2427734"/>
            <a:ext cx="9144000" cy="1944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6327053" y="4110384"/>
            <a:ext cx="1179076" cy="117891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同心圆 3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758018" y="4605223"/>
            <a:ext cx="630120" cy="63003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436688" y="4920241"/>
            <a:ext cx="890364" cy="89024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758789" y="4730422"/>
            <a:ext cx="685681" cy="68558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66440" y="5038934"/>
            <a:ext cx="588755" cy="5886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962506" y="4528456"/>
            <a:ext cx="252447" cy="25241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同心圆 5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181253" y="4325716"/>
            <a:ext cx="528983" cy="52891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9" name="同心圆 5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463984" y="3830482"/>
            <a:ext cx="1179076" cy="117891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2" name="同心圆 6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419626" y="4323810"/>
            <a:ext cx="223042" cy="22301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5" name="同心圆 6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943138" y="4704693"/>
            <a:ext cx="1179076" cy="117891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8" name="同心圆 6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275196" y="4605225"/>
            <a:ext cx="520102" cy="52003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1" name="同心圆 7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91078" y="4920242"/>
            <a:ext cx="316822" cy="31677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4" name="同心圆 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17144" y="4736991"/>
            <a:ext cx="158410" cy="15838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7" name="同心圆 7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TextBox 45"/>
          <p:cNvSpPr txBox="1"/>
          <p:nvPr/>
        </p:nvSpPr>
        <p:spPr>
          <a:xfrm>
            <a:off x="1715135" y="2618105"/>
            <a:ext cx="65855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charset="0"/>
              <a:buChar char="n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学校名称：南京理工大学</a:t>
            </a:r>
          </a:p>
          <a:p>
            <a:pPr marL="342900" indent="-342900" algn="l">
              <a:buFont typeface="Wingdings" panose="05000000000000000000" charset="0"/>
              <a:buChar char="n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参赛类别：软件应用与开发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-w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 应用与开发</a:t>
            </a:r>
          </a:p>
          <a:p>
            <a:pPr marL="342900" indent="-342900" algn="l">
              <a:buFont typeface="Wingdings" panose="05000000000000000000" charset="0"/>
              <a:buChar char="n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参赛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人：刘祥德 马腾 刘鑫容</a:t>
            </a:r>
          </a:p>
          <a:p>
            <a:pPr marL="342900" indent="-342900" algn="l">
              <a:buFont typeface="Wingdings" panose="05000000000000000000" charset="0"/>
              <a:buChar char="n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指导老师：徐建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32099E-6 L 0.45 4.32099E-6 " pathEditMode="relative" rAng="0" ptsTypes="AA">
                                      <p:cBhvr>
                                        <p:cTn id="27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32099E-6 L 0.29896 4.32099E-6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4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32099E-6 L 0.14584 4.32099E-6 " pathEditMode="relative" rAng="0" ptsTypes="AA">
                                      <p:cBhvr>
                                        <p:cTn id="3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6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mph" presetSubtype="0" repeatCount="3000" fill="hold" nodeType="withEffect">
                                  <p:stCondLst>
                                    <p:cond delay="7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mph" presetSubtype="0" repeatCount="300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26" presetClass="emph" presetSubtype="0" repeatCount="3000" fill="hold" nodeType="withEffect">
                                  <p:stCondLst>
                                    <p:cond delay="8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6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1059972" y="1153828"/>
            <a:ext cx="2715343" cy="2714990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5842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lvl="0" algn="ctr"/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Part</a:t>
            </a:r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Helvetica Neue Condensed" pitchFamily="50" charset="0"/>
                <a:ea typeface="微软雅黑" panose="020B0503020204020204" pitchFamily="34" charset="-122"/>
              </a:rPr>
              <a:t> </a:t>
            </a:r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4800" dirty="0">
              <a:ln w="12700">
                <a:noFill/>
              </a:ln>
              <a:solidFill>
                <a:srgbClr val="0070C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Freeform 6"/>
          <p:cNvSpPr/>
          <p:nvPr/>
        </p:nvSpPr>
        <p:spPr bwMode="auto">
          <a:xfrm>
            <a:off x="1751251" y="1354932"/>
            <a:ext cx="2021944" cy="2513410"/>
          </a:xfrm>
          <a:custGeom>
            <a:avLst/>
            <a:gdLst>
              <a:gd name="T0" fmla="*/ 1130 w 1696"/>
              <a:gd name="T1" fmla="*/ 0 h 2108"/>
              <a:gd name="T2" fmla="*/ 1696 w 1696"/>
              <a:gd name="T3" fmla="*/ 978 h 2108"/>
              <a:gd name="T4" fmla="*/ 566 w 1696"/>
              <a:gd name="T5" fmla="*/ 2108 h 2108"/>
              <a:gd name="T6" fmla="*/ 0 w 1696"/>
              <a:gd name="T7" fmla="*/ 1956 h 2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6" h="2108">
                <a:moveTo>
                  <a:pt x="1130" y="0"/>
                </a:moveTo>
                <a:cubicBezTo>
                  <a:pt x="1468" y="195"/>
                  <a:pt x="1696" y="560"/>
                  <a:pt x="1696" y="978"/>
                </a:cubicBezTo>
                <a:cubicBezTo>
                  <a:pt x="1696" y="1602"/>
                  <a:pt x="1190" y="2108"/>
                  <a:pt x="566" y="2108"/>
                </a:cubicBezTo>
                <a:cubicBezTo>
                  <a:pt x="360" y="2108"/>
                  <a:pt x="167" y="2052"/>
                  <a:pt x="0" y="1956"/>
                </a:cubicBezTo>
              </a:path>
            </a:pathLst>
          </a:cu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3" name="Freeform 7"/>
          <p:cNvSpPr/>
          <p:nvPr/>
        </p:nvSpPr>
        <p:spPr bwMode="auto">
          <a:xfrm>
            <a:off x="1079651" y="1175148"/>
            <a:ext cx="2018372" cy="2512219"/>
          </a:xfrm>
          <a:custGeom>
            <a:avLst/>
            <a:gdLst>
              <a:gd name="T0" fmla="*/ 563 w 1693"/>
              <a:gd name="T1" fmla="*/ 2107 h 2107"/>
              <a:gd name="T2" fmla="*/ 0 w 1693"/>
              <a:gd name="T3" fmla="*/ 1129 h 2107"/>
              <a:gd name="T4" fmla="*/ 1129 w 1693"/>
              <a:gd name="T5" fmla="*/ 0 h 2107"/>
              <a:gd name="T6" fmla="*/ 1693 w 1693"/>
              <a:gd name="T7" fmla="*/ 151 h 2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3" h="2107">
                <a:moveTo>
                  <a:pt x="563" y="2107"/>
                </a:moveTo>
                <a:cubicBezTo>
                  <a:pt x="227" y="1911"/>
                  <a:pt x="0" y="1547"/>
                  <a:pt x="0" y="1129"/>
                </a:cubicBezTo>
                <a:cubicBezTo>
                  <a:pt x="0" y="506"/>
                  <a:pt x="506" y="0"/>
                  <a:pt x="1129" y="0"/>
                </a:cubicBezTo>
                <a:cubicBezTo>
                  <a:pt x="1335" y="0"/>
                  <a:pt x="1527" y="55"/>
                  <a:pt x="1693" y="151"/>
                </a:cubicBezTo>
              </a:path>
            </a:pathLst>
          </a:cu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 flipH="1" flipV="1">
            <a:off x="839113" y="2382"/>
            <a:ext cx="2263673" cy="1354931"/>
          </a:xfrm>
          <a:prstGeom prst="line">
            <a:avLst/>
          </a:pr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H="1" flipV="1">
            <a:off x="1745297" y="3682604"/>
            <a:ext cx="2442290" cy="1469231"/>
          </a:xfrm>
          <a:prstGeom prst="line">
            <a:avLst/>
          </a:pr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6" name="TextBox 1"/>
          <p:cNvSpPr txBox="1"/>
          <p:nvPr/>
        </p:nvSpPr>
        <p:spPr>
          <a:xfrm>
            <a:off x="4990931" y="2004292"/>
            <a:ext cx="33832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6000" b="1" spc="3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设计背景</a:t>
            </a: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4574775" y="1275606"/>
            <a:ext cx="0" cy="2808312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任意多边形 62"/>
          <p:cNvSpPr/>
          <p:nvPr/>
        </p:nvSpPr>
        <p:spPr bwMode="auto">
          <a:xfrm>
            <a:off x="1524424" y="3003798"/>
            <a:ext cx="5256584" cy="1299499"/>
          </a:xfrm>
          <a:custGeom>
            <a:avLst/>
            <a:gdLst>
              <a:gd name="connsiteX0" fmla="*/ 488326 w 4206923"/>
              <a:gd name="connsiteY0" fmla="*/ 0 h 1479432"/>
              <a:gd name="connsiteX1" fmla="*/ 1002185 w 4206923"/>
              <a:gd name="connsiteY1" fmla="*/ 0 h 1479432"/>
              <a:gd name="connsiteX2" fmla="*/ 1066030 w 4206923"/>
              <a:gd name="connsiteY2" fmla="*/ 0 h 1479432"/>
              <a:gd name="connsiteX3" fmla="*/ 1083181 w 4206923"/>
              <a:gd name="connsiteY3" fmla="*/ 0 h 1479432"/>
              <a:gd name="connsiteX4" fmla="*/ 1168160 w 4206923"/>
              <a:gd name="connsiteY4" fmla="*/ 0 h 1479432"/>
              <a:gd name="connsiteX5" fmla="*/ 1290429 w 4206923"/>
              <a:gd name="connsiteY5" fmla="*/ 0 h 1479432"/>
              <a:gd name="connsiteX6" fmla="*/ 1553727 w 4206923"/>
              <a:gd name="connsiteY6" fmla="*/ 0 h 1479432"/>
              <a:gd name="connsiteX7" fmla="*/ 1611796 w 4206923"/>
              <a:gd name="connsiteY7" fmla="*/ 0 h 1479432"/>
              <a:gd name="connsiteX8" fmla="*/ 1634674 w 4206923"/>
              <a:gd name="connsiteY8" fmla="*/ 0 h 1479432"/>
              <a:gd name="connsiteX9" fmla="*/ 1745864 w 4206923"/>
              <a:gd name="connsiteY9" fmla="*/ 0 h 1479432"/>
              <a:gd name="connsiteX10" fmla="*/ 1836195 w 4206923"/>
              <a:gd name="connsiteY10" fmla="*/ 0 h 1479432"/>
              <a:gd name="connsiteX11" fmla="*/ 1900647 w 4206923"/>
              <a:gd name="connsiteY11" fmla="*/ 0 h 1479432"/>
              <a:gd name="connsiteX12" fmla="*/ 1986524 w 4206923"/>
              <a:gd name="connsiteY12" fmla="*/ 0 h 1479432"/>
              <a:gd name="connsiteX13" fmla="*/ 2099493 w 4206923"/>
              <a:gd name="connsiteY13" fmla="*/ 0 h 1479432"/>
              <a:gd name="connsiteX14" fmla="*/ 2125046 w 4206923"/>
              <a:gd name="connsiteY14" fmla="*/ 0 h 1479432"/>
              <a:gd name="connsiteX15" fmla="*/ 2180440 w 4206923"/>
              <a:gd name="connsiteY15" fmla="*/ 0 h 1479432"/>
              <a:gd name="connsiteX16" fmla="*/ 2291630 w 4206923"/>
              <a:gd name="connsiteY16" fmla="*/ 0 h 1479432"/>
              <a:gd name="connsiteX17" fmla="*/ 2293677 w 4206923"/>
              <a:gd name="connsiteY17" fmla="*/ 0 h 1479432"/>
              <a:gd name="connsiteX18" fmla="*/ 2388345 w 4206923"/>
              <a:gd name="connsiteY18" fmla="*/ 0 h 1479432"/>
              <a:gd name="connsiteX19" fmla="*/ 2446414 w 4206923"/>
              <a:gd name="connsiteY19" fmla="*/ 0 h 1479432"/>
              <a:gd name="connsiteX20" fmla="*/ 2459486 w 4206923"/>
              <a:gd name="connsiteY20" fmla="*/ 0 h 1479432"/>
              <a:gd name="connsiteX21" fmla="*/ 2580482 w 4206923"/>
              <a:gd name="connsiteY21" fmla="*/ 0 h 1479432"/>
              <a:gd name="connsiteX22" fmla="*/ 2670812 w 4206923"/>
              <a:gd name="connsiteY22" fmla="*/ 0 h 1479432"/>
              <a:gd name="connsiteX23" fmla="*/ 2839443 w 4206923"/>
              <a:gd name="connsiteY23" fmla="*/ 0 h 1479432"/>
              <a:gd name="connsiteX24" fmla="*/ 2852814 w 4206923"/>
              <a:gd name="connsiteY24" fmla="*/ 0 h 1479432"/>
              <a:gd name="connsiteX25" fmla="*/ 2960273 w 4206923"/>
              <a:gd name="connsiteY25" fmla="*/ 0 h 1479432"/>
              <a:gd name="connsiteX26" fmla="*/ 3037852 w 4206923"/>
              <a:gd name="connsiteY26" fmla="*/ 0 h 1479432"/>
              <a:gd name="connsiteX27" fmla="*/ 3041269 w 4206923"/>
              <a:gd name="connsiteY27" fmla="*/ 0 h 1479432"/>
              <a:gd name="connsiteX28" fmla="*/ 3077212 w 4206923"/>
              <a:gd name="connsiteY28" fmla="*/ 0 h 1479432"/>
              <a:gd name="connsiteX29" fmla="*/ 3090397 w 4206923"/>
              <a:gd name="connsiteY29" fmla="*/ 0 h 1479432"/>
              <a:gd name="connsiteX30" fmla="*/ 3115626 w 4206923"/>
              <a:gd name="connsiteY30" fmla="*/ 0 h 1479432"/>
              <a:gd name="connsiteX31" fmla="*/ 3126248 w 4206923"/>
              <a:gd name="connsiteY31" fmla="*/ 0 h 1479432"/>
              <a:gd name="connsiteX32" fmla="*/ 3245843 w 4206923"/>
              <a:gd name="connsiteY32" fmla="*/ 0 h 1479432"/>
              <a:gd name="connsiteX33" fmla="*/ 3262250 w 4206923"/>
              <a:gd name="connsiteY33" fmla="*/ 0 h 1479432"/>
              <a:gd name="connsiteX34" fmla="*/ 3366673 w 4206923"/>
              <a:gd name="connsiteY34" fmla="*/ 0 h 1479432"/>
              <a:gd name="connsiteX35" fmla="*/ 3412579 w 4206923"/>
              <a:gd name="connsiteY35" fmla="*/ 0 h 1479432"/>
              <a:gd name="connsiteX36" fmla="*/ 3447669 w 4206923"/>
              <a:gd name="connsiteY36" fmla="*/ 0 h 1479432"/>
              <a:gd name="connsiteX37" fmla="*/ 3496797 w 4206923"/>
              <a:gd name="connsiteY37" fmla="*/ 0 h 1479432"/>
              <a:gd name="connsiteX38" fmla="*/ 3522026 w 4206923"/>
              <a:gd name="connsiteY38" fmla="*/ 0 h 1479432"/>
              <a:gd name="connsiteX39" fmla="*/ 3525549 w 4206923"/>
              <a:gd name="connsiteY39" fmla="*/ 0 h 1479432"/>
              <a:gd name="connsiteX40" fmla="*/ 3532648 w 4206923"/>
              <a:gd name="connsiteY40" fmla="*/ 0 h 1479432"/>
              <a:gd name="connsiteX41" fmla="*/ 3606496 w 4206923"/>
              <a:gd name="connsiteY41" fmla="*/ 0 h 1479432"/>
              <a:gd name="connsiteX42" fmla="*/ 3717686 w 4206923"/>
              <a:gd name="connsiteY42" fmla="*/ 0 h 1479432"/>
              <a:gd name="connsiteX43" fmla="*/ 3848796 w 4206923"/>
              <a:gd name="connsiteY43" fmla="*/ 75308 h 1479432"/>
              <a:gd name="connsiteX44" fmla="*/ 4188713 w 4206923"/>
              <a:gd name="connsiteY44" fmla="*/ 664408 h 1479432"/>
              <a:gd name="connsiteX45" fmla="*/ 4188713 w 4206923"/>
              <a:gd name="connsiteY45" fmla="*/ 815024 h 1479432"/>
              <a:gd name="connsiteX46" fmla="*/ 3848796 w 4206923"/>
              <a:gd name="connsiteY46" fmla="*/ 1404124 h 1479432"/>
              <a:gd name="connsiteX47" fmla="*/ 3717686 w 4206923"/>
              <a:gd name="connsiteY47" fmla="*/ 1479432 h 1479432"/>
              <a:gd name="connsiteX48" fmla="*/ 3532648 w 4206923"/>
              <a:gd name="connsiteY48" fmla="*/ 1479432 h 1479432"/>
              <a:gd name="connsiteX49" fmla="*/ 3126248 w 4206923"/>
              <a:gd name="connsiteY49" fmla="*/ 1479432 h 1479432"/>
              <a:gd name="connsiteX50" fmla="*/ 3037852 w 4206923"/>
              <a:gd name="connsiteY50" fmla="*/ 1479432 h 1479432"/>
              <a:gd name="connsiteX51" fmla="*/ 2852814 w 4206923"/>
              <a:gd name="connsiteY51" fmla="*/ 1479432 h 1479432"/>
              <a:gd name="connsiteX52" fmla="*/ 2580482 w 4206923"/>
              <a:gd name="connsiteY52" fmla="*/ 1479432 h 1479432"/>
              <a:gd name="connsiteX53" fmla="*/ 2446414 w 4206923"/>
              <a:gd name="connsiteY53" fmla="*/ 1479432 h 1479432"/>
              <a:gd name="connsiteX54" fmla="*/ 2291630 w 4206923"/>
              <a:gd name="connsiteY54" fmla="*/ 1479432 h 1479432"/>
              <a:gd name="connsiteX55" fmla="*/ 1900647 w 4206923"/>
              <a:gd name="connsiteY55" fmla="*/ 1479432 h 1479432"/>
              <a:gd name="connsiteX56" fmla="*/ 1745864 w 4206923"/>
              <a:gd name="connsiteY56" fmla="*/ 1479432 h 1479432"/>
              <a:gd name="connsiteX57" fmla="*/ 1611796 w 4206923"/>
              <a:gd name="connsiteY57" fmla="*/ 1479432 h 1479432"/>
              <a:gd name="connsiteX58" fmla="*/ 1168160 w 4206923"/>
              <a:gd name="connsiteY58" fmla="*/ 1479432 h 1479432"/>
              <a:gd name="connsiteX59" fmla="*/ 1066030 w 4206923"/>
              <a:gd name="connsiteY59" fmla="*/ 1479432 h 1479432"/>
              <a:gd name="connsiteX60" fmla="*/ 488326 w 4206923"/>
              <a:gd name="connsiteY60" fmla="*/ 1479432 h 1479432"/>
              <a:gd name="connsiteX61" fmla="*/ 357216 w 4206923"/>
              <a:gd name="connsiteY61" fmla="*/ 1404124 h 1479432"/>
              <a:gd name="connsiteX62" fmla="*/ 17299 w 4206923"/>
              <a:gd name="connsiteY62" fmla="*/ 815024 h 1479432"/>
              <a:gd name="connsiteX63" fmla="*/ 17299 w 4206923"/>
              <a:gd name="connsiteY63" fmla="*/ 664408 h 1479432"/>
              <a:gd name="connsiteX64" fmla="*/ 357216 w 4206923"/>
              <a:gd name="connsiteY64" fmla="*/ 75308 h 1479432"/>
              <a:gd name="connsiteX65" fmla="*/ 488326 w 4206923"/>
              <a:gd name="connsiteY65" fmla="*/ 0 h 147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06923" h="1479432">
                <a:moveTo>
                  <a:pt x="488326" y="0"/>
                </a:moveTo>
                <a:cubicBezTo>
                  <a:pt x="743264" y="0"/>
                  <a:pt x="902600" y="0"/>
                  <a:pt x="1002185" y="0"/>
                </a:cubicBezTo>
                <a:lnTo>
                  <a:pt x="1066030" y="0"/>
                </a:lnTo>
                <a:lnTo>
                  <a:pt x="1083181" y="0"/>
                </a:lnTo>
                <a:cubicBezTo>
                  <a:pt x="1168160" y="0"/>
                  <a:pt x="1168160" y="0"/>
                  <a:pt x="1168160" y="0"/>
                </a:cubicBezTo>
                <a:lnTo>
                  <a:pt x="1290429" y="0"/>
                </a:lnTo>
                <a:cubicBezTo>
                  <a:pt x="1404288" y="0"/>
                  <a:pt x="1489682" y="0"/>
                  <a:pt x="1553727" y="0"/>
                </a:cubicBezTo>
                <a:lnTo>
                  <a:pt x="1611796" y="0"/>
                </a:lnTo>
                <a:lnTo>
                  <a:pt x="1634674" y="0"/>
                </a:lnTo>
                <a:cubicBezTo>
                  <a:pt x="1745864" y="0"/>
                  <a:pt x="1745864" y="0"/>
                  <a:pt x="1745864" y="0"/>
                </a:cubicBezTo>
                <a:lnTo>
                  <a:pt x="1836195" y="0"/>
                </a:lnTo>
                <a:lnTo>
                  <a:pt x="1900647" y="0"/>
                </a:lnTo>
                <a:lnTo>
                  <a:pt x="1986524" y="0"/>
                </a:lnTo>
                <a:cubicBezTo>
                  <a:pt x="2030111" y="0"/>
                  <a:pt x="2067471" y="0"/>
                  <a:pt x="2099493" y="0"/>
                </a:cubicBezTo>
                <a:lnTo>
                  <a:pt x="2125046" y="0"/>
                </a:lnTo>
                <a:lnTo>
                  <a:pt x="2180440" y="0"/>
                </a:lnTo>
                <a:cubicBezTo>
                  <a:pt x="2291630" y="0"/>
                  <a:pt x="2291630" y="0"/>
                  <a:pt x="2291630" y="0"/>
                </a:cubicBezTo>
                <a:lnTo>
                  <a:pt x="2293677" y="0"/>
                </a:lnTo>
                <a:cubicBezTo>
                  <a:pt x="2329528" y="0"/>
                  <a:pt x="2360897" y="0"/>
                  <a:pt x="2388345" y="0"/>
                </a:cubicBezTo>
                <a:lnTo>
                  <a:pt x="2446414" y="0"/>
                </a:lnTo>
                <a:lnTo>
                  <a:pt x="2459486" y="0"/>
                </a:lnTo>
                <a:cubicBezTo>
                  <a:pt x="2580482" y="0"/>
                  <a:pt x="2580482" y="0"/>
                  <a:pt x="2580482" y="0"/>
                </a:cubicBezTo>
                <a:lnTo>
                  <a:pt x="2670812" y="0"/>
                </a:lnTo>
                <a:cubicBezTo>
                  <a:pt x="2735874" y="0"/>
                  <a:pt x="2791642" y="0"/>
                  <a:pt x="2839443" y="0"/>
                </a:cubicBezTo>
                <a:lnTo>
                  <a:pt x="2852814" y="0"/>
                </a:lnTo>
                <a:lnTo>
                  <a:pt x="2960273" y="0"/>
                </a:lnTo>
                <a:lnTo>
                  <a:pt x="3037852" y="0"/>
                </a:lnTo>
                <a:lnTo>
                  <a:pt x="3041269" y="0"/>
                </a:lnTo>
                <a:lnTo>
                  <a:pt x="3077212" y="0"/>
                </a:lnTo>
                <a:lnTo>
                  <a:pt x="3090397" y="0"/>
                </a:lnTo>
                <a:lnTo>
                  <a:pt x="3115626" y="0"/>
                </a:lnTo>
                <a:lnTo>
                  <a:pt x="3126248" y="0"/>
                </a:lnTo>
                <a:lnTo>
                  <a:pt x="3245843" y="0"/>
                </a:lnTo>
                <a:lnTo>
                  <a:pt x="3262250" y="0"/>
                </a:lnTo>
                <a:lnTo>
                  <a:pt x="3366673" y="0"/>
                </a:lnTo>
                <a:lnTo>
                  <a:pt x="3412579" y="0"/>
                </a:lnTo>
                <a:lnTo>
                  <a:pt x="3447669" y="0"/>
                </a:lnTo>
                <a:lnTo>
                  <a:pt x="3496797" y="0"/>
                </a:lnTo>
                <a:lnTo>
                  <a:pt x="3522026" y="0"/>
                </a:lnTo>
                <a:lnTo>
                  <a:pt x="3525549" y="0"/>
                </a:lnTo>
                <a:lnTo>
                  <a:pt x="3532648" y="0"/>
                </a:lnTo>
                <a:lnTo>
                  <a:pt x="3606496" y="0"/>
                </a:lnTo>
                <a:cubicBezTo>
                  <a:pt x="3717686" y="0"/>
                  <a:pt x="3717686" y="0"/>
                  <a:pt x="3717686" y="0"/>
                </a:cubicBezTo>
                <a:cubicBezTo>
                  <a:pt x="3766245" y="0"/>
                  <a:pt x="3824516" y="34010"/>
                  <a:pt x="3848796" y="75308"/>
                </a:cubicBezTo>
                <a:cubicBezTo>
                  <a:pt x="4188713" y="664408"/>
                  <a:pt x="4188713" y="664408"/>
                  <a:pt x="4188713" y="664408"/>
                </a:cubicBezTo>
                <a:cubicBezTo>
                  <a:pt x="4212993" y="705706"/>
                  <a:pt x="4212993" y="773726"/>
                  <a:pt x="4188713" y="815024"/>
                </a:cubicBezTo>
                <a:cubicBezTo>
                  <a:pt x="3848796" y="1404124"/>
                  <a:pt x="3848796" y="1404124"/>
                  <a:pt x="3848796" y="1404124"/>
                </a:cubicBezTo>
                <a:cubicBezTo>
                  <a:pt x="3824516" y="1445422"/>
                  <a:pt x="3766245" y="1479432"/>
                  <a:pt x="3717686" y="1479432"/>
                </a:cubicBezTo>
                <a:lnTo>
                  <a:pt x="3532648" y="1479432"/>
                </a:lnTo>
                <a:lnTo>
                  <a:pt x="3126248" y="1479432"/>
                </a:lnTo>
                <a:lnTo>
                  <a:pt x="3037852" y="1479432"/>
                </a:lnTo>
                <a:lnTo>
                  <a:pt x="2852814" y="1479432"/>
                </a:lnTo>
                <a:lnTo>
                  <a:pt x="2580482" y="1479432"/>
                </a:lnTo>
                <a:lnTo>
                  <a:pt x="2446414" y="1479432"/>
                </a:lnTo>
                <a:lnTo>
                  <a:pt x="2291630" y="1479432"/>
                </a:lnTo>
                <a:lnTo>
                  <a:pt x="1900647" y="1479432"/>
                </a:lnTo>
                <a:lnTo>
                  <a:pt x="1745864" y="1479432"/>
                </a:lnTo>
                <a:lnTo>
                  <a:pt x="1611796" y="1479432"/>
                </a:lnTo>
                <a:lnTo>
                  <a:pt x="1168160" y="1479432"/>
                </a:lnTo>
                <a:lnTo>
                  <a:pt x="1066030" y="1479432"/>
                </a:lnTo>
                <a:lnTo>
                  <a:pt x="488326" y="1479432"/>
                </a:lnTo>
                <a:cubicBezTo>
                  <a:pt x="440981" y="1479432"/>
                  <a:pt x="381495" y="1445422"/>
                  <a:pt x="357216" y="1404124"/>
                </a:cubicBezTo>
                <a:cubicBezTo>
                  <a:pt x="17299" y="815024"/>
                  <a:pt x="17299" y="815024"/>
                  <a:pt x="17299" y="815024"/>
                </a:cubicBezTo>
                <a:cubicBezTo>
                  <a:pt x="-5767" y="773726"/>
                  <a:pt x="-5767" y="705706"/>
                  <a:pt x="17299" y="664408"/>
                </a:cubicBezTo>
                <a:cubicBezTo>
                  <a:pt x="357216" y="75308"/>
                  <a:pt x="357216" y="75308"/>
                  <a:pt x="357216" y="75308"/>
                </a:cubicBezTo>
                <a:cubicBezTo>
                  <a:pt x="381495" y="34010"/>
                  <a:pt x="440981" y="0"/>
                  <a:pt x="488326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30200" dist="127000" dir="2700000" algn="tl" rotWithShape="0">
              <a:prstClr val="black">
                <a:alpha val="31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62" name="任意多边形 61"/>
          <p:cNvSpPr/>
          <p:nvPr/>
        </p:nvSpPr>
        <p:spPr bwMode="auto">
          <a:xfrm>
            <a:off x="2370608" y="1275606"/>
            <a:ext cx="5256584" cy="1299499"/>
          </a:xfrm>
          <a:custGeom>
            <a:avLst/>
            <a:gdLst>
              <a:gd name="connsiteX0" fmla="*/ 488326 w 4206923"/>
              <a:gd name="connsiteY0" fmla="*/ 0 h 1479432"/>
              <a:gd name="connsiteX1" fmla="*/ 1002185 w 4206923"/>
              <a:gd name="connsiteY1" fmla="*/ 0 h 1479432"/>
              <a:gd name="connsiteX2" fmla="*/ 1066030 w 4206923"/>
              <a:gd name="connsiteY2" fmla="*/ 0 h 1479432"/>
              <a:gd name="connsiteX3" fmla="*/ 1083181 w 4206923"/>
              <a:gd name="connsiteY3" fmla="*/ 0 h 1479432"/>
              <a:gd name="connsiteX4" fmla="*/ 1168160 w 4206923"/>
              <a:gd name="connsiteY4" fmla="*/ 0 h 1479432"/>
              <a:gd name="connsiteX5" fmla="*/ 1290429 w 4206923"/>
              <a:gd name="connsiteY5" fmla="*/ 0 h 1479432"/>
              <a:gd name="connsiteX6" fmla="*/ 1553727 w 4206923"/>
              <a:gd name="connsiteY6" fmla="*/ 0 h 1479432"/>
              <a:gd name="connsiteX7" fmla="*/ 1611796 w 4206923"/>
              <a:gd name="connsiteY7" fmla="*/ 0 h 1479432"/>
              <a:gd name="connsiteX8" fmla="*/ 1634674 w 4206923"/>
              <a:gd name="connsiteY8" fmla="*/ 0 h 1479432"/>
              <a:gd name="connsiteX9" fmla="*/ 1745864 w 4206923"/>
              <a:gd name="connsiteY9" fmla="*/ 0 h 1479432"/>
              <a:gd name="connsiteX10" fmla="*/ 1836195 w 4206923"/>
              <a:gd name="connsiteY10" fmla="*/ 0 h 1479432"/>
              <a:gd name="connsiteX11" fmla="*/ 1900647 w 4206923"/>
              <a:gd name="connsiteY11" fmla="*/ 0 h 1479432"/>
              <a:gd name="connsiteX12" fmla="*/ 1986524 w 4206923"/>
              <a:gd name="connsiteY12" fmla="*/ 0 h 1479432"/>
              <a:gd name="connsiteX13" fmla="*/ 2099493 w 4206923"/>
              <a:gd name="connsiteY13" fmla="*/ 0 h 1479432"/>
              <a:gd name="connsiteX14" fmla="*/ 2125046 w 4206923"/>
              <a:gd name="connsiteY14" fmla="*/ 0 h 1479432"/>
              <a:gd name="connsiteX15" fmla="*/ 2180440 w 4206923"/>
              <a:gd name="connsiteY15" fmla="*/ 0 h 1479432"/>
              <a:gd name="connsiteX16" fmla="*/ 2291630 w 4206923"/>
              <a:gd name="connsiteY16" fmla="*/ 0 h 1479432"/>
              <a:gd name="connsiteX17" fmla="*/ 2293677 w 4206923"/>
              <a:gd name="connsiteY17" fmla="*/ 0 h 1479432"/>
              <a:gd name="connsiteX18" fmla="*/ 2388345 w 4206923"/>
              <a:gd name="connsiteY18" fmla="*/ 0 h 1479432"/>
              <a:gd name="connsiteX19" fmla="*/ 2446414 w 4206923"/>
              <a:gd name="connsiteY19" fmla="*/ 0 h 1479432"/>
              <a:gd name="connsiteX20" fmla="*/ 2459486 w 4206923"/>
              <a:gd name="connsiteY20" fmla="*/ 0 h 1479432"/>
              <a:gd name="connsiteX21" fmla="*/ 2580482 w 4206923"/>
              <a:gd name="connsiteY21" fmla="*/ 0 h 1479432"/>
              <a:gd name="connsiteX22" fmla="*/ 2670812 w 4206923"/>
              <a:gd name="connsiteY22" fmla="*/ 0 h 1479432"/>
              <a:gd name="connsiteX23" fmla="*/ 2839443 w 4206923"/>
              <a:gd name="connsiteY23" fmla="*/ 0 h 1479432"/>
              <a:gd name="connsiteX24" fmla="*/ 2852814 w 4206923"/>
              <a:gd name="connsiteY24" fmla="*/ 0 h 1479432"/>
              <a:gd name="connsiteX25" fmla="*/ 2960273 w 4206923"/>
              <a:gd name="connsiteY25" fmla="*/ 0 h 1479432"/>
              <a:gd name="connsiteX26" fmla="*/ 3037852 w 4206923"/>
              <a:gd name="connsiteY26" fmla="*/ 0 h 1479432"/>
              <a:gd name="connsiteX27" fmla="*/ 3041269 w 4206923"/>
              <a:gd name="connsiteY27" fmla="*/ 0 h 1479432"/>
              <a:gd name="connsiteX28" fmla="*/ 3077212 w 4206923"/>
              <a:gd name="connsiteY28" fmla="*/ 0 h 1479432"/>
              <a:gd name="connsiteX29" fmla="*/ 3090397 w 4206923"/>
              <a:gd name="connsiteY29" fmla="*/ 0 h 1479432"/>
              <a:gd name="connsiteX30" fmla="*/ 3115626 w 4206923"/>
              <a:gd name="connsiteY30" fmla="*/ 0 h 1479432"/>
              <a:gd name="connsiteX31" fmla="*/ 3126248 w 4206923"/>
              <a:gd name="connsiteY31" fmla="*/ 0 h 1479432"/>
              <a:gd name="connsiteX32" fmla="*/ 3245843 w 4206923"/>
              <a:gd name="connsiteY32" fmla="*/ 0 h 1479432"/>
              <a:gd name="connsiteX33" fmla="*/ 3262250 w 4206923"/>
              <a:gd name="connsiteY33" fmla="*/ 0 h 1479432"/>
              <a:gd name="connsiteX34" fmla="*/ 3366673 w 4206923"/>
              <a:gd name="connsiteY34" fmla="*/ 0 h 1479432"/>
              <a:gd name="connsiteX35" fmla="*/ 3412579 w 4206923"/>
              <a:gd name="connsiteY35" fmla="*/ 0 h 1479432"/>
              <a:gd name="connsiteX36" fmla="*/ 3447669 w 4206923"/>
              <a:gd name="connsiteY36" fmla="*/ 0 h 1479432"/>
              <a:gd name="connsiteX37" fmla="*/ 3496797 w 4206923"/>
              <a:gd name="connsiteY37" fmla="*/ 0 h 1479432"/>
              <a:gd name="connsiteX38" fmla="*/ 3522026 w 4206923"/>
              <a:gd name="connsiteY38" fmla="*/ 0 h 1479432"/>
              <a:gd name="connsiteX39" fmla="*/ 3525549 w 4206923"/>
              <a:gd name="connsiteY39" fmla="*/ 0 h 1479432"/>
              <a:gd name="connsiteX40" fmla="*/ 3532648 w 4206923"/>
              <a:gd name="connsiteY40" fmla="*/ 0 h 1479432"/>
              <a:gd name="connsiteX41" fmla="*/ 3606496 w 4206923"/>
              <a:gd name="connsiteY41" fmla="*/ 0 h 1479432"/>
              <a:gd name="connsiteX42" fmla="*/ 3717686 w 4206923"/>
              <a:gd name="connsiteY42" fmla="*/ 0 h 1479432"/>
              <a:gd name="connsiteX43" fmla="*/ 3848796 w 4206923"/>
              <a:gd name="connsiteY43" fmla="*/ 75308 h 1479432"/>
              <a:gd name="connsiteX44" fmla="*/ 4188713 w 4206923"/>
              <a:gd name="connsiteY44" fmla="*/ 664408 h 1479432"/>
              <a:gd name="connsiteX45" fmla="*/ 4188713 w 4206923"/>
              <a:gd name="connsiteY45" fmla="*/ 815024 h 1479432"/>
              <a:gd name="connsiteX46" fmla="*/ 3848796 w 4206923"/>
              <a:gd name="connsiteY46" fmla="*/ 1404124 h 1479432"/>
              <a:gd name="connsiteX47" fmla="*/ 3717686 w 4206923"/>
              <a:gd name="connsiteY47" fmla="*/ 1479432 h 1479432"/>
              <a:gd name="connsiteX48" fmla="*/ 3532648 w 4206923"/>
              <a:gd name="connsiteY48" fmla="*/ 1479432 h 1479432"/>
              <a:gd name="connsiteX49" fmla="*/ 3126248 w 4206923"/>
              <a:gd name="connsiteY49" fmla="*/ 1479432 h 1479432"/>
              <a:gd name="connsiteX50" fmla="*/ 3037852 w 4206923"/>
              <a:gd name="connsiteY50" fmla="*/ 1479432 h 1479432"/>
              <a:gd name="connsiteX51" fmla="*/ 2852814 w 4206923"/>
              <a:gd name="connsiteY51" fmla="*/ 1479432 h 1479432"/>
              <a:gd name="connsiteX52" fmla="*/ 2580482 w 4206923"/>
              <a:gd name="connsiteY52" fmla="*/ 1479432 h 1479432"/>
              <a:gd name="connsiteX53" fmla="*/ 2446414 w 4206923"/>
              <a:gd name="connsiteY53" fmla="*/ 1479432 h 1479432"/>
              <a:gd name="connsiteX54" fmla="*/ 2291630 w 4206923"/>
              <a:gd name="connsiteY54" fmla="*/ 1479432 h 1479432"/>
              <a:gd name="connsiteX55" fmla="*/ 1900647 w 4206923"/>
              <a:gd name="connsiteY55" fmla="*/ 1479432 h 1479432"/>
              <a:gd name="connsiteX56" fmla="*/ 1745864 w 4206923"/>
              <a:gd name="connsiteY56" fmla="*/ 1479432 h 1479432"/>
              <a:gd name="connsiteX57" fmla="*/ 1611796 w 4206923"/>
              <a:gd name="connsiteY57" fmla="*/ 1479432 h 1479432"/>
              <a:gd name="connsiteX58" fmla="*/ 1168160 w 4206923"/>
              <a:gd name="connsiteY58" fmla="*/ 1479432 h 1479432"/>
              <a:gd name="connsiteX59" fmla="*/ 1066030 w 4206923"/>
              <a:gd name="connsiteY59" fmla="*/ 1479432 h 1479432"/>
              <a:gd name="connsiteX60" fmla="*/ 488326 w 4206923"/>
              <a:gd name="connsiteY60" fmla="*/ 1479432 h 1479432"/>
              <a:gd name="connsiteX61" fmla="*/ 357216 w 4206923"/>
              <a:gd name="connsiteY61" fmla="*/ 1404124 h 1479432"/>
              <a:gd name="connsiteX62" fmla="*/ 17299 w 4206923"/>
              <a:gd name="connsiteY62" fmla="*/ 815024 h 1479432"/>
              <a:gd name="connsiteX63" fmla="*/ 17299 w 4206923"/>
              <a:gd name="connsiteY63" fmla="*/ 664408 h 1479432"/>
              <a:gd name="connsiteX64" fmla="*/ 357216 w 4206923"/>
              <a:gd name="connsiteY64" fmla="*/ 75308 h 1479432"/>
              <a:gd name="connsiteX65" fmla="*/ 488326 w 4206923"/>
              <a:gd name="connsiteY65" fmla="*/ 0 h 147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06923" h="1479432">
                <a:moveTo>
                  <a:pt x="488326" y="0"/>
                </a:moveTo>
                <a:cubicBezTo>
                  <a:pt x="743264" y="0"/>
                  <a:pt x="902600" y="0"/>
                  <a:pt x="1002185" y="0"/>
                </a:cubicBezTo>
                <a:lnTo>
                  <a:pt x="1066030" y="0"/>
                </a:lnTo>
                <a:lnTo>
                  <a:pt x="1083181" y="0"/>
                </a:lnTo>
                <a:cubicBezTo>
                  <a:pt x="1168160" y="0"/>
                  <a:pt x="1168160" y="0"/>
                  <a:pt x="1168160" y="0"/>
                </a:cubicBezTo>
                <a:lnTo>
                  <a:pt x="1290429" y="0"/>
                </a:lnTo>
                <a:cubicBezTo>
                  <a:pt x="1404288" y="0"/>
                  <a:pt x="1489682" y="0"/>
                  <a:pt x="1553727" y="0"/>
                </a:cubicBezTo>
                <a:lnTo>
                  <a:pt x="1611796" y="0"/>
                </a:lnTo>
                <a:lnTo>
                  <a:pt x="1634674" y="0"/>
                </a:lnTo>
                <a:cubicBezTo>
                  <a:pt x="1745864" y="0"/>
                  <a:pt x="1745864" y="0"/>
                  <a:pt x="1745864" y="0"/>
                </a:cubicBezTo>
                <a:lnTo>
                  <a:pt x="1836195" y="0"/>
                </a:lnTo>
                <a:lnTo>
                  <a:pt x="1900647" y="0"/>
                </a:lnTo>
                <a:lnTo>
                  <a:pt x="1986524" y="0"/>
                </a:lnTo>
                <a:cubicBezTo>
                  <a:pt x="2030111" y="0"/>
                  <a:pt x="2067471" y="0"/>
                  <a:pt x="2099493" y="0"/>
                </a:cubicBezTo>
                <a:lnTo>
                  <a:pt x="2125046" y="0"/>
                </a:lnTo>
                <a:lnTo>
                  <a:pt x="2180440" y="0"/>
                </a:lnTo>
                <a:cubicBezTo>
                  <a:pt x="2291630" y="0"/>
                  <a:pt x="2291630" y="0"/>
                  <a:pt x="2291630" y="0"/>
                </a:cubicBezTo>
                <a:lnTo>
                  <a:pt x="2293677" y="0"/>
                </a:lnTo>
                <a:cubicBezTo>
                  <a:pt x="2329528" y="0"/>
                  <a:pt x="2360897" y="0"/>
                  <a:pt x="2388345" y="0"/>
                </a:cubicBezTo>
                <a:lnTo>
                  <a:pt x="2446414" y="0"/>
                </a:lnTo>
                <a:lnTo>
                  <a:pt x="2459486" y="0"/>
                </a:lnTo>
                <a:cubicBezTo>
                  <a:pt x="2580482" y="0"/>
                  <a:pt x="2580482" y="0"/>
                  <a:pt x="2580482" y="0"/>
                </a:cubicBezTo>
                <a:lnTo>
                  <a:pt x="2670812" y="0"/>
                </a:lnTo>
                <a:cubicBezTo>
                  <a:pt x="2735874" y="0"/>
                  <a:pt x="2791642" y="0"/>
                  <a:pt x="2839443" y="0"/>
                </a:cubicBezTo>
                <a:lnTo>
                  <a:pt x="2852814" y="0"/>
                </a:lnTo>
                <a:lnTo>
                  <a:pt x="2960273" y="0"/>
                </a:lnTo>
                <a:lnTo>
                  <a:pt x="3037852" y="0"/>
                </a:lnTo>
                <a:lnTo>
                  <a:pt x="3041269" y="0"/>
                </a:lnTo>
                <a:lnTo>
                  <a:pt x="3077212" y="0"/>
                </a:lnTo>
                <a:lnTo>
                  <a:pt x="3090397" y="0"/>
                </a:lnTo>
                <a:lnTo>
                  <a:pt x="3115626" y="0"/>
                </a:lnTo>
                <a:lnTo>
                  <a:pt x="3126248" y="0"/>
                </a:lnTo>
                <a:lnTo>
                  <a:pt x="3245843" y="0"/>
                </a:lnTo>
                <a:lnTo>
                  <a:pt x="3262250" y="0"/>
                </a:lnTo>
                <a:lnTo>
                  <a:pt x="3366673" y="0"/>
                </a:lnTo>
                <a:lnTo>
                  <a:pt x="3412579" y="0"/>
                </a:lnTo>
                <a:lnTo>
                  <a:pt x="3447669" y="0"/>
                </a:lnTo>
                <a:lnTo>
                  <a:pt x="3496797" y="0"/>
                </a:lnTo>
                <a:lnTo>
                  <a:pt x="3522026" y="0"/>
                </a:lnTo>
                <a:lnTo>
                  <a:pt x="3525549" y="0"/>
                </a:lnTo>
                <a:lnTo>
                  <a:pt x="3532648" y="0"/>
                </a:lnTo>
                <a:lnTo>
                  <a:pt x="3606496" y="0"/>
                </a:lnTo>
                <a:cubicBezTo>
                  <a:pt x="3717686" y="0"/>
                  <a:pt x="3717686" y="0"/>
                  <a:pt x="3717686" y="0"/>
                </a:cubicBezTo>
                <a:cubicBezTo>
                  <a:pt x="3766245" y="0"/>
                  <a:pt x="3824516" y="34010"/>
                  <a:pt x="3848796" y="75308"/>
                </a:cubicBezTo>
                <a:cubicBezTo>
                  <a:pt x="4188713" y="664408"/>
                  <a:pt x="4188713" y="664408"/>
                  <a:pt x="4188713" y="664408"/>
                </a:cubicBezTo>
                <a:cubicBezTo>
                  <a:pt x="4212993" y="705706"/>
                  <a:pt x="4212993" y="773726"/>
                  <a:pt x="4188713" y="815024"/>
                </a:cubicBezTo>
                <a:cubicBezTo>
                  <a:pt x="3848796" y="1404124"/>
                  <a:pt x="3848796" y="1404124"/>
                  <a:pt x="3848796" y="1404124"/>
                </a:cubicBezTo>
                <a:cubicBezTo>
                  <a:pt x="3824516" y="1445422"/>
                  <a:pt x="3766245" y="1479432"/>
                  <a:pt x="3717686" y="1479432"/>
                </a:cubicBezTo>
                <a:lnTo>
                  <a:pt x="3532648" y="1479432"/>
                </a:lnTo>
                <a:lnTo>
                  <a:pt x="3126248" y="1479432"/>
                </a:lnTo>
                <a:lnTo>
                  <a:pt x="3037852" y="1479432"/>
                </a:lnTo>
                <a:lnTo>
                  <a:pt x="2852814" y="1479432"/>
                </a:lnTo>
                <a:lnTo>
                  <a:pt x="2580482" y="1479432"/>
                </a:lnTo>
                <a:lnTo>
                  <a:pt x="2446414" y="1479432"/>
                </a:lnTo>
                <a:lnTo>
                  <a:pt x="2291630" y="1479432"/>
                </a:lnTo>
                <a:lnTo>
                  <a:pt x="1900647" y="1479432"/>
                </a:lnTo>
                <a:lnTo>
                  <a:pt x="1745864" y="1479432"/>
                </a:lnTo>
                <a:lnTo>
                  <a:pt x="1611796" y="1479432"/>
                </a:lnTo>
                <a:lnTo>
                  <a:pt x="1168160" y="1479432"/>
                </a:lnTo>
                <a:lnTo>
                  <a:pt x="1066030" y="1479432"/>
                </a:lnTo>
                <a:lnTo>
                  <a:pt x="488326" y="1479432"/>
                </a:lnTo>
                <a:cubicBezTo>
                  <a:pt x="440981" y="1479432"/>
                  <a:pt x="381495" y="1445422"/>
                  <a:pt x="357216" y="1404124"/>
                </a:cubicBezTo>
                <a:cubicBezTo>
                  <a:pt x="17299" y="815024"/>
                  <a:pt x="17299" y="815024"/>
                  <a:pt x="17299" y="815024"/>
                </a:cubicBezTo>
                <a:cubicBezTo>
                  <a:pt x="-5767" y="773726"/>
                  <a:pt x="-5767" y="705706"/>
                  <a:pt x="17299" y="664408"/>
                </a:cubicBezTo>
                <a:cubicBezTo>
                  <a:pt x="357216" y="75308"/>
                  <a:pt x="357216" y="75308"/>
                  <a:pt x="357216" y="75308"/>
                </a:cubicBezTo>
                <a:cubicBezTo>
                  <a:pt x="381495" y="34010"/>
                  <a:pt x="440981" y="0"/>
                  <a:pt x="488326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30200" dist="127000" dir="2700000" algn="tl" rotWithShape="0">
              <a:prstClr val="black">
                <a:alpha val="31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6923880" y="3098749"/>
            <a:ext cx="1251927" cy="1109597"/>
            <a:chOff x="3395030" y="3384330"/>
            <a:chExt cx="1251927" cy="1109597"/>
          </a:xfrm>
        </p:grpSpPr>
        <p:sp>
          <p:nvSpPr>
            <p:cNvPr id="61" name="Freeform 5"/>
            <p:cNvSpPr/>
            <p:nvPr/>
          </p:nvSpPr>
          <p:spPr bwMode="auto">
            <a:xfrm>
              <a:off x="3395031" y="3384353"/>
              <a:ext cx="1251926" cy="110957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070C0"/>
            </a:solidFill>
            <a:ln w="12700">
              <a:noFill/>
            </a:ln>
            <a:effectLst>
              <a:outerShdw blurRad="330200" dist="127000" dir="2700000" algn="tl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75" name="Freeform 5"/>
            <p:cNvSpPr/>
            <p:nvPr/>
          </p:nvSpPr>
          <p:spPr bwMode="auto">
            <a:xfrm>
              <a:off x="3395030" y="3384330"/>
              <a:ext cx="975233" cy="110959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  <a:gd name="connsiteX0" fmla="*/ 2926 w 9929"/>
                <a:gd name="connsiteY0" fmla="*/ 10000 h 10036"/>
                <a:gd name="connsiteX1" fmla="*/ 2141 w 9929"/>
                <a:gd name="connsiteY1" fmla="*/ 9491 h 10036"/>
                <a:gd name="connsiteX2" fmla="*/ 104 w 9929"/>
                <a:gd name="connsiteY2" fmla="*/ 5509 h 10036"/>
                <a:gd name="connsiteX3" fmla="*/ 104 w 9929"/>
                <a:gd name="connsiteY3" fmla="*/ 4491 h 10036"/>
                <a:gd name="connsiteX4" fmla="*/ 2141 w 9929"/>
                <a:gd name="connsiteY4" fmla="*/ 509 h 10036"/>
                <a:gd name="connsiteX5" fmla="*/ 2926 w 9929"/>
                <a:gd name="connsiteY5" fmla="*/ 0 h 10036"/>
                <a:gd name="connsiteX6" fmla="*/ 6999 w 9929"/>
                <a:gd name="connsiteY6" fmla="*/ 0 h 10036"/>
                <a:gd name="connsiteX7" fmla="*/ 7784 w 9929"/>
                <a:gd name="connsiteY7" fmla="*/ 509 h 10036"/>
                <a:gd name="connsiteX8" fmla="*/ 9821 w 9929"/>
                <a:gd name="connsiteY8" fmla="*/ 4491 h 10036"/>
                <a:gd name="connsiteX9" fmla="*/ 9821 w 9929"/>
                <a:gd name="connsiteY9" fmla="*/ 5509 h 10036"/>
                <a:gd name="connsiteX10" fmla="*/ 7784 w 9929"/>
                <a:gd name="connsiteY10" fmla="*/ 9491 h 10036"/>
                <a:gd name="connsiteX11" fmla="*/ 2926 w 9929"/>
                <a:gd name="connsiteY11" fmla="*/ 10000 h 10036"/>
                <a:gd name="connsiteX0-1" fmla="*/ 2947 w 10000"/>
                <a:gd name="connsiteY0-2" fmla="*/ 9964 h 9964"/>
                <a:gd name="connsiteX1-3" fmla="*/ 2156 w 10000"/>
                <a:gd name="connsiteY1-4" fmla="*/ 9457 h 9964"/>
                <a:gd name="connsiteX2-5" fmla="*/ 105 w 10000"/>
                <a:gd name="connsiteY2-6" fmla="*/ 5489 h 9964"/>
                <a:gd name="connsiteX3-7" fmla="*/ 105 w 10000"/>
                <a:gd name="connsiteY3-8" fmla="*/ 4475 h 9964"/>
                <a:gd name="connsiteX4-9" fmla="*/ 2156 w 10000"/>
                <a:gd name="connsiteY4-10" fmla="*/ 507 h 9964"/>
                <a:gd name="connsiteX5-11" fmla="*/ 2947 w 10000"/>
                <a:gd name="connsiteY5-12" fmla="*/ 0 h 9964"/>
                <a:gd name="connsiteX6-13" fmla="*/ 7049 w 10000"/>
                <a:gd name="connsiteY6-14" fmla="*/ 0 h 9964"/>
                <a:gd name="connsiteX7-15" fmla="*/ 7840 w 10000"/>
                <a:gd name="connsiteY7-16" fmla="*/ 507 h 9964"/>
                <a:gd name="connsiteX8-17" fmla="*/ 9891 w 10000"/>
                <a:gd name="connsiteY8-18" fmla="*/ 4475 h 9964"/>
                <a:gd name="connsiteX9-19" fmla="*/ 9891 w 10000"/>
                <a:gd name="connsiteY9-20" fmla="*/ 5489 h 9964"/>
                <a:gd name="connsiteX10-21" fmla="*/ 2947 w 10000"/>
                <a:gd name="connsiteY10-22" fmla="*/ 9964 h 9964"/>
                <a:gd name="connsiteX0-23" fmla="*/ 2947 w 10070"/>
                <a:gd name="connsiteY0-24" fmla="*/ 10000 h 10000"/>
                <a:gd name="connsiteX1-25" fmla="*/ 2156 w 10070"/>
                <a:gd name="connsiteY1-26" fmla="*/ 9491 h 10000"/>
                <a:gd name="connsiteX2-27" fmla="*/ 105 w 10070"/>
                <a:gd name="connsiteY2-28" fmla="*/ 5509 h 10000"/>
                <a:gd name="connsiteX3-29" fmla="*/ 105 w 10070"/>
                <a:gd name="connsiteY3-30" fmla="*/ 4491 h 10000"/>
                <a:gd name="connsiteX4-31" fmla="*/ 2156 w 10070"/>
                <a:gd name="connsiteY4-32" fmla="*/ 509 h 10000"/>
                <a:gd name="connsiteX5-33" fmla="*/ 2947 w 10070"/>
                <a:gd name="connsiteY5-34" fmla="*/ 0 h 10000"/>
                <a:gd name="connsiteX6-35" fmla="*/ 7049 w 10070"/>
                <a:gd name="connsiteY6-36" fmla="*/ 0 h 10000"/>
                <a:gd name="connsiteX7-37" fmla="*/ 7840 w 10070"/>
                <a:gd name="connsiteY7-38" fmla="*/ 509 h 10000"/>
                <a:gd name="connsiteX8-39" fmla="*/ 9891 w 10070"/>
                <a:gd name="connsiteY8-40" fmla="*/ 4491 h 10000"/>
                <a:gd name="connsiteX9-41" fmla="*/ 2947 w 10070"/>
                <a:gd name="connsiteY9-42" fmla="*/ 10000 h 10000"/>
                <a:gd name="connsiteX0-43" fmla="*/ 2947 w 8049"/>
                <a:gd name="connsiteY0-44" fmla="*/ 10391 h 10391"/>
                <a:gd name="connsiteX1-45" fmla="*/ 2156 w 8049"/>
                <a:gd name="connsiteY1-46" fmla="*/ 9882 h 10391"/>
                <a:gd name="connsiteX2-47" fmla="*/ 105 w 8049"/>
                <a:gd name="connsiteY2-48" fmla="*/ 5900 h 10391"/>
                <a:gd name="connsiteX3-49" fmla="*/ 105 w 8049"/>
                <a:gd name="connsiteY3-50" fmla="*/ 4882 h 10391"/>
                <a:gd name="connsiteX4-51" fmla="*/ 2156 w 8049"/>
                <a:gd name="connsiteY4-52" fmla="*/ 900 h 10391"/>
                <a:gd name="connsiteX5-53" fmla="*/ 2947 w 8049"/>
                <a:gd name="connsiteY5-54" fmla="*/ 391 h 10391"/>
                <a:gd name="connsiteX6-55" fmla="*/ 7049 w 8049"/>
                <a:gd name="connsiteY6-56" fmla="*/ 391 h 10391"/>
                <a:gd name="connsiteX7-57" fmla="*/ 7840 w 8049"/>
                <a:gd name="connsiteY7-58" fmla="*/ 900 h 10391"/>
                <a:gd name="connsiteX8-59" fmla="*/ 2947 w 8049"/>
                <a:gd name="connsiteY8-60" fmla="*/ 10391 h 10391"/>
                <a:gd name="connsiteX0-61" fmla="*/ 3660 w 9981"/>
                <a:gd name="connsiteY0-62" fmla="*/ 9640 h 9640"/>
                <a:gd name="connsiteX1-63" fmla="*/ 2678 w 9981"/>
                <a:gd name="connsiteY1-64" fmla="*/ 9150 h 9640"/>
                <a:gd name="connsiteX2-65" fmla="*/ 129 w 9981"/>
                <a:gd name="connsiteY2-66" fmla="*/ 5318 h 9640"/>
                <a:gd name="connsiteX3-67" fmla="*/ 129 w 9981"/>
                <a:gd name="connsiteY3-68" fmla="*/ 4338 h 9640"/>
                <a:gd name="connsiteX4-69" fmla="*/ 2678 w 9981"/>
                <a:gd name="connsiteY4-70" fmla="*/ 506 h 9640"/>
                <a:gd name="connsiteX5-71" fmla="*/ 3660 w 9981"/>
                <a:gd name="connsiteY5-72" fmla="*/ 16 h 9640"/>
                <a:gd name="connsiteX6-73" fmla="*/ 8757 w 9981"/>
                <a:gd name="connsiteY6-74" fmla="*/ 16 h 9640"/>
                <a:gd name="connsiteX7-75" fmla="*/ 9739 w 9981"/>
                <a:gd name="connsiteY7-76" fmla="*/ 506 h 9640"/>
                <a:gd name="connsiteX8-77" fmla="*/ 3660 w 9981"/>
                <a:gd name="connsiteY8-78" fmla="*/ 9640 h 9640"/>
                <a:gd name="connsiteX0-79" fmla="*/ 3667 w 9758"/>
                <a:gd name="connsiteY0-80" fmla="*/ 10713 h 10713"/>
                <a:gd name="connsiteX1-81" fmla="*/ 2683 w 9758"/>
                <a:gd name="connsiteY1-82" fmla="*/ 10205 h 10713"/>
                <a:gd name="connsiteX2-83" fmla="*/ 129 w 9758"/>
                <a:gd name="connsiteY2-84" fmla="*/ 6230 h 10713"/>
                <a:gd name="connsiteX3-85" fmla="*/ 129 w 9758"/>
                <a:gd name="connsiteY3-86" fmla="*/ 5213 h 10713"/>
                <a:gd name="connsiteX4-87" fmla="*/ 2683 w 9758"/>
                <a:gd name="connsiteY4-88" fmla="*/ 1238 h 10713"/>
                <a:gd name="connsiteX5-89" fmla="*/ 3667 w 9758"/>
                <a:gd name="connsiteY5-90" fmla="*/ 730 h 10713"/>
                <a:gd name="connsiteX6-91" fmla="*/ 8774 w 9758"/>
                <a:gd name="connsiteY6-92" fmla="*/ 730 h 10713"/>
                <a:gd name="connsiteX7-93" fmla="*/ 9758 w 9758"/>
                <a:gd name="connsiteY7-94" fmla="*/ 1238 h 10713"/>
                <a:gd name="connsiteX8-95" fmla="*/ 3667 w 9758"/>
                <a:gd name="connsiteY8-96" fmla="*/ 10713 h 10713"/>
                <a:gd name="connsiteX0-97" fmla="*/ 3758 w 10000"/>
                <a:gd name="connsiteY0-98" fmla="*/ 9319 h 9319"/>
                <a:gd name="connsiteX1-99" fmla="*/ 2750 w 10000"/>
                <a:gd name="connsiteY1-100" fmla="*/ 8845 h 9319"/>
                <a:gd name="connsiteX2-101" fmla="*/ 132 w 10000"/>
                <a:gd name="connsiteY2-102" fmla="*/ 5134 h 9319"/>
                <a:gd name="connsiteX3-103" fmla="*/ 132 w 10000"/>
                <a:gd name="connsiteY3-104" fmla="*/ 4185 h 9319"/>
                <a:gd name="connsiteX4-105" fmla="*/ 2750 w 10000"/>
                <a:gd name="connsiteY4-106" fmla="*/ 475 h 9319"/>
                <a:gd name="connsiteX5-107" fmla="*/ 3758 w 10000"/>
                <a:gd name="connsiteY5-108" fmla="*/ 0 h 9319"/>
                <a:gd name="connsiteX6-109" fmla="*/ 8992 w 10000"/>
                <a:gd name="connsiteY6-110" fmla="*/ 0 h 9319"/>
                <a:gd name="connsiteX7-111" fmla="*/ 10000 w 10000"/>
                <a:gd name="connsiteY7-112" fmla="*/ 475 h 9319"/>
                <a:gd name="connsiteX8-113" fmla="*/ 3758 w 10000"/>
                <a:gd name="connsiteY8-114" fmla="*/ 9319 h 9319"/>
                <a:gd name="connsiteX0-115" fmla="*/ 3758 w 10000"/>
                <a:gd name="connsiteY0-116" fmla="*/ 10000 h 10000"/>
                <a:gd name="connsiteX1-117" fmla="*/ 2750 w 10000"/>
                <a:gd name="connsiteY1-118" fmla="*/ 9491 h 10000"/>
                <a:gd name="connsiteX2-119" fmla="*/ 132 w 10000"/>
                <a:gd name="connsiteY2-120" fmla="*/ 5509 h 10000"/>
                <a:gd name="connsiteX3-121" fmla="*/ 132 w 10000"/>
                <a:gd name="connsiteY3-122" fmla="*/ 4491 h 10000"/>
                <a:gd name="connsiteX4-123" fmla="*/ 2750 w 10000"/>
                <a:gd name="connsiteY4-124" fmla="*/ 510 h 10000"/>
                <a:gd name="connsiteX5-125" fmla="*/ 3758 w 10000"/>
                <a:gd name="connsiteY5-126" fmla="*/ 0 h 10000"/>
                <a:gd name="connsiteX6-127" fmla="*/ 8992 w 10000"/>
                <a:gd name="connsiteY6-128" fmla="*/ 0 h 10000"/>
                <a:gd name="connsiteX7-129" fmla="*/ 10000 w 10000"/>
                <a:gd name="connsiteY7-130" fmla="*/ 510 h 10000"/>
                <a:gd name="connsiteX8-131" fmla="*/ 3758 w 10000"/>
                <a:gd name="connsiteY8-132" fmla="*/ 10000 h 10000"/>
                <a:gd name="connsiteX0-133" fmla="*/ 3758 w 10000"/>
                <a:gd name="connsiteY0-134" fmla="*/ 10000 h 10000"/>
                <a:gd name="connsiteX1-135" fmla="*/ 2750 w 10000"/>
                <a:gd name="connsiteY1-136" fmla="*/ 9491 h 10000"/>
                <a:gd name="connsiteX2-137" fmla="*/ 132 w 10000"/>
                <a:gd name="connsiteY2-138" fmla="*/ 5509 h 10000"/>
                <a:gd name="connsiteX3-139" fmla="*/ 132 w 10000"/>
                <a:gd name="connsiteY3-140" fmla="*/ 4491 h 10000"/>
                <a:gd name="connsiteX4-141" fmla="*/ 2750 w 10000"/>
                <a:gd name="connsiteY4-142" fmla="*/ 510 h 10000"/>
                <a:gd name="connsiteX5-143" fmla="*/ 3758 w 10000"/>
                <a:gd name="connsiteY5-144" fmla="*/ 0 h 10000"/>
                <a:gd name="connsiteX6-145" fmla="*/ 8992 w 10000"/>
                <a:gd name="connsiteY6-146" fmla="*/ 0 h 10000"/>
                <a:gd name="connsiteX7-147" fmla="*/ 10000 w 10000"/>
                <a:gd name="connsiteY7-148" fmla="*/ 510 h 10000"/>
                <a:gd name="connsiteX8-149" fmla="*/ 7779 w 10000"/>
                <a:gd name="connsiteY8-150" fmla="*/ 5715 h 10000"/>
                <a:gd name="connsiteX9-151" fmla="*/ 3758 w 10000"/>
                <a:gd name="connsiteY9-152" fmla="*/ 10000 h 10000"/>
                <a:gd name="connsiteX0-153" fmla="*/ 3758 w 10000"/>
                <a:gd name="connsiteY0-154" fmla="*/ 10000 h 10000"/>
                <a:gd name="connsiteX1-155" fmla="*/ 2750 w 10000"/>
                <a:gd name="connsiteY1-156" fmla="*/ 9491 h 10000"/>
                <a:gd name="connsiteX2-157" fmla="*/ 132 w 10000"/>
                <a:gd name="connsiteY2-158" fmla="*/ 5509 h 10000"/>
                <a:gd name="connsiteX3-159" fmla="*/ 132 w 10000"/>
                <a:gd name="connsiteY3-160" fmla="*/ 4491 h 10000"/>
                <a:gd name="connsiteX4-161" fmla="*/ 2750 w 10000"/>
                <a:gd name="connsiteY4-162" fmla="*/ 510 h 10000"/>
                <a:gd name="connsiteX5-163" fmla="*/ 3758 w 10000"/>
                <a:gd name="connsiteY5-164" fmla="*/ 0 h 10000"/>
                <a:gd name="connsiteX6-165" fmla="*/ 8992 w 10000"/>
                <a:gd name="connsiteY6-166" fmla="*/ 0 h 10000"/>
                <a:gd name="connsiteX7-167" fmla="*/ 10000 w 10000"/>
                <a:gd name="connsiteY7-168" fmla="*/ 510 h 10000"/>
                <a:gd name="connsiteX8-169" fmla="*/ 7779 w 10000"/>
                <a:gd name="connsiteY8-170" fmla="*/ 5715 h 10000"/>
                <a:gd name="connsiteX9-171" fmla="*/ 3758 w 10000"/>
                <a:gd name="connsiteY9-172" fmla="*/ 10000 h 10000"/>
                <a:gd name="connsiteX0-173" fmla="*/ 3758 w 10000"/>
                <a:gd name="connsiteY0-174" fmla="*/ 10000 h 10000"/>
                <a:gd name="connsiteX1-175" fmla="*/ 2750 w 10000"/>
                <a:gd name="connsiteY1-176" fmla="*/ 9491 h 10000"/>
                <a:gd name="connsiteX2-177" fmla="*/ 132 w 10000"/>
                <a:gd name="connsiteY2-178" fmla="*/ 5509 h 10000"/>
                <a:gd name="connsiteX3-179" fmla="*/ 132 w 10000"/>
                <a:gd name="connsiteY3-180" fmla="*/ 4491 h 10000"/>
                <a:gd name="connsiteX4-181" fmla="*/ 2750 w 10000"/>
                <a:gd name="connsiteY4-182" fmla="*/ 510 h 10000"/>
                <a:gd name="connsiteX5-183" fmla="*/ 3758 w 10000"/>
                <a:gd name="connsiteY5-184" fmla="*/ 0 h 10000"/>
                <a:gd name="connsiteX6-185" fmla="*/ 8992 w 10000"/>
                <a:gd name="connsiteY6-186" fmla="*/ 0 h 10000"/>
                <a:gd name="connsiteX7-187" fmla="*/ 10000 w 10000"/>
                <a:gd name="connsiteY7-188" fmla="*/ 510 h 10000"/>
                <a:gd name="connsiteX8-189" fmla="*/ 7779 w 10000"/>
                <a:gd name="connsiteY8-190" fmla="*/ 5715 h 10000"/>
                <a:gd name="connsiteX9-191" fmla="*/ 3758 w 10000"/>
                <a:gd name="connsiteY9-192" fmla="*/ 10000 h 10000"/>
                <a:gd name="connsiteX0-193" fmla="*/ 3758 w 10000"/>
                <a:gd name="connsiteY0-194" fmla="*/ 10000 h 10000"/>
                <a:gd name="connsiteX1-195" fmla="*/ 2750 w 10000"/>
                <a:gd name="connsiteY1-196" fmla="*/ 9491 h 10000"/>
                <a:gd name="connsiteX2-197" fmla="*/ 132 w 10000"/>
                <a:gd name="connsiteY2-198" fmla="*/ 5509 h 10000"/>
                <a:gd name="connsiteX3-199" fmla="*/ 132 w 10000"/>
                <a:gd name="connsiteY3-200" fmla="*/ 4491 h 10000"/>
                <a:gd name="connsiteX4-201" fmla="*/ 2750 w 10000"/>
                <a:gd name="connsiteY4-202" fmla="*/ 510 h 10000"/>
                <a:gd name="connsiteX5-203" fmla="*/ 3758 w 10000"/>
                <a:gd name="connsiteY5-204" fmla="*/ 0 h 10000"/>
                <a:gd name="connsiteX6-205" fmla="*/ 8992 w 10000"/>
                <a:gd name="connsiteY6-206" fmla="*/ 0 h 10000"/>
                <a:gd name="connsiteX7-207" fmla="*/ 10000 w 10000"/>
                <a:gd name="connsiteY7-208" fmla="*/ 510 h 10000"/>
                <a:gd name="connsiteX8-209" fmla="*/ 7657 w 10000"/>
                <a:gd name="connsiteY8-210" fmla="*/ 5358 h 10000"/>
                <a:gd name="connsiteX9-211" fmla="*/ 3758 w 10000"/>
                <a:gd name="connsiteY9-212" fmla="*/ 10000 h 10000"/>
                <a:gd name="connsiteX0-213" fmla="*/ 3758 w 10000"/>
                <a:gd name="connsiteY0-214" fmla="*/ 10000 h 10000"/>
                <a:gd name="connsiteX1-215" fmla="*/ 2750 w 10000"/>
                <a:gd name="connsiteY1-216" fmla="*/ 9491 h 10000"/>
                <a:gd name="connsiteX2-217" fmla="*/ 132 w 10000"/>
                <a:gd name="connsiteY2-218" fmla="*/ 5509 h 10000"/>
                <a:gd name="connsiteX3-219" fmla="*/ 132 w 10000"/>
                <a:gd name="connsiteY3-220" fmla="*/ 4491 h 10000"/>
                <a:gd name="connsiteX4-221" fmla="*/ 2750 w 10000"/>
                <a:gd name="connsiteY4-222" fmla="*/ 510 h 10000"/>
                <a:gd name="connsiteX5-223" fmla="*/ 3758 w 10000"/>
                <a:gd name="connsiteY5-224" fmla="*/ 0 h 10000"/>
                <a:gd name="connsiteX6-225" fmla="*/ 8992 w 10000"/>
                <a:gd name="connsiteY6-226" fmla="*/ 0 h 10000"/>
                <a:gd name="connsiteX7-227" fmla="*/ 10000 w 10000"/>
                <a:gd name="connsiteY7-228" fmla="*/ 510 h 10000"/>
                <a:gd name="connsiteX8-229" fmla="*/ 6803 w 10000"/>
                <a:gd name="connsiteY8-230" fmla="*/ 4894 h 10000"/>
                <a:gd name="connsiteX9-231" fmla="*/ 3758 w 10000"/>
                <a:gd name="connsiteY9-232" fmla="*/ 10000 h 10000"/>
                <a:gd name="connsiteX0-233" fmla="*/ 3758 w 10000"/>
                <a:gd name="connsiteY0-234" fmla="*/ 10000 h 10000"/>
                <a:gd name="connsiteX1-235" fmla="*/ 2750 w 10000"/>
                <a:gd name="connsiteY1-236" fmla="*/ 9491 h 10000"/>
                <a:gd name="connsiteX2-237" fmla="*/ 132 w 10000"/>
                <a:gd name="connsiteY2-238" fmla="*/ 5509 h 10000"/>
                <a:gd name="connsiteX3-239" fmla="*/ 132 w 10000"/>
                <a:gd name="connsiteY3-240" fmla="*/ 4491 h 10000"/>
                <a:gd name="connsiteX4-241" fmla="*/ 2750 w 10000"/>
                <a:gd name="connsiteY4-242" fmla="*/ 510 h 10000"/>
                <a:gd name="connsiteX5-243" fmla="*/ 3758 w 10000"/>
                <a:gd name="connsiteY5-244" fmla="*/ 0 h 10000"/>
                <a:gd name="connsiteX6-245" fmla="*/ 8992 w 10000"/>
                <a:gd name="connsiteY6-246" fmla="*/ 0 h 10000"/>
                <a:gd name="connsiteX7-247" fmla="*/ 10000 w 10000"/>
                <a:gd name="connsiteY7-248" fmla="*/ 510 h 10000"/>
                <a:gd name="connsiteX8-249" fmla="*/ 6803 w 10000"/>
                <a:gd name="connsiteY8-250" fmla="*/ 4894 h 10000"/>
                <a:gd name="connsiteX9-251" fmla="*/ 3758 w 10000"/>
                <a:gd name="connsiteY9-252" fmla="*/ 10000 h 10000"/>
                <a:gd name="connsiteX0-253" fmla="*/ 3758 w 10000"/>
                <a:gd name="connsiteY0-254" fmla="*/ 10000 h 10000"/>
                <a:gd name="connsiteX1-255" fmla="*/ 2750 w 10000"/>
                <a:gd name="connsiteY1-256" fmla="*/ 9491 h 10000"/>
                <a:gd name="connsiteX2-257" fmla="*/ 132 w 10000"/>
                <a:gd name="connsiteY2-258" fmla="*/ 5509 h 10000"/>
                <a:gd name="connsiteX3-259" fmla="*/ 132 w 10000"/>
                <a:gd name="connsiteY3-260" fmla="*/ 4491 h 10000"/>
                <a:gd name="connsiteX4-261" fmla="*/ 2750 w 10000"/>
                <a:gd name="connsiteY4-262" fmla="*/ 510 h 10000"/>
                <a:gd name="connsiteX5-263" fmla="*/ 3758 w 10000"/>
                <a:gd name="connsiteY5-264" fmla="*/ 0 h 10000"/>
                <a:gd name="connsiteX6-265" fmla="*/ 8992 w 10000"/>
                <a:gd name="connsiteY6-266" fmla="*/ 0 h 10000"/>
                <a:gd name="connsiteX7-267" fmla="*/ 10000 w 10000"/>
                <a:gd name="connsiteY7-268" fmla="*/ 510 h 10000"/>
                <a:gd name="connsiteX8-269" fmla="*/ 6803 w 10000"/>
                <a:gd name="connsiteY8-270" fmla="*/ 4894 h 10000"/>
                <a:gd name="connsiteX9-271" fmla="*/ 3758 w 10000"/>
                <a:gd name="connsiteY9-272" fmla="*/ 10000 h 10000"/>
                <a:gd name="connsiteX0-273" fmla="*/ 3758 w 10027"/>
                <a:gd name="connsiteY0-274" fmla="*/ 10000 h 10000"/>
                <a:gd name="connsiteX1-275" fmla="*/ 2750 w 10027"/>
                <a:gd name="connsiteY1-276" fmla="*/ 9491 h 10000"/>
                <a:gd name="connsiteX2-277" fmla="*/ 132 w 10027"/>
                <a:gd name="connsiteY2-278" fmla="*/ 5509 h 10000"/>
                <a:gd name="connsiteX3-279" fmla="*/ 132 w 10027"/>
                <a:gd name="connsiteY3-280" fmla="*/ 4491 h 10000"/>
                <a:gd name="connsiteX4-281" fmla="*/ 2750 w 10027"/>
                <a:gd name="connsiteY4-282" fmla="*/ 510 h 10000"/>
                <a:gd name="connsiteX5-283" fmla="*/ 3758 w 10027"/>
                <a:gd name="connsiteY5-284" fmla="*/ 0 h 10000"/>
                <a:gd name="connsiteX6-285" fmla="*/ 8992 w 10027"/>
                <a:gd name="connsiteY6-286" fmla="*/ 0 h 10000"/>
                <a:gd name="connsiteX7-287" fmla="*/ 10000 w 10027"/>
                <a:gd name="connsiteY7-288" fmla="*/ 510 h 10000"/>
                <a:gd name="connsiteX8-289" fmla="*/ 6803 w 10027"/>
                <a:gd name="connsiteY8-290" fmla="*/ 4894 h 10000"/>
                <a:gd name="connsiteX9-291" fmla="*/ 3758 w 10027"/>
                <a:gd name="connsiteY9-292" fmla="*/ 10000 h 10000"/>
                <a:gd name="connsiteX0-293" fmla="*/ 3758 w 10033"/>
                <a:gd name="connsiteY0-294" fmla="*/ 10000 h 10000"/>
                <a:gd name="connsiteX1-295" fmla="*/ 2750 w 10033"/>
                <a:gd name="connsiteY1-296" fmla="*/ 9491 h 10000"/>
                <a:gd name="connsiteX2-297" fmla="*/ 132 w 10033"/>
                <a:gd name="connsiteY2-298" fmla="*/ 5509 h 10000"/>
                <a:gd name="connsiteX3-299" fmla="*/ 132 w 10033"/>
                <a:gd name="connsiteY3-300" fmla="*/ 4491 h 10000"/>
                <a:gd name="connsiteX4-301" fmla="*/ 2750 w 10033"/>
                <a:gd name="connsiteY4-302" fmla="*/ 510 h 10000"/>
                <a:gd name="connsiteX5-303" fmla="*/ 3758 w 10033"/>
                <a:gd name="connsiteY5-304" fmla="*/ 0 h 10000"/>
                <a:gd name="connsiteX6-305" fmla="*/ 8992 w 10033"/>
                <a:gd name="connsiteY6-306" fmla="*/ 0 h 10000"/>
                <a:gd name="connsiteX7-307" fmla="*/ 10000 w 10033"/>
                <a:gd name="connsiteY7-308" fmla="*/ 510 h 10000"/>
                <a:gd name="connsiteX8-309" fmla="*/ 6864 w 10033"/>
                <a:gd name="connsiteY8-310" fmla="*/ 5055 h 10000"/>
                <a:gd name="connsiteX9-311" fmla="*/ 3758 w 10033"/>
                <a:gd name="connsiteY9-312" fmla="*/ 10000 h 10000"/>
                <a:gd name="connsiteX0-313" fmla="*/ 3758 w 10035"/>
                <a:gd name="connsiteY0-314" fmla="*/ 10000 h 10000"/>
                <a:gd name="connsiteX1-315" fmla="*/ 2750 w 10035"/>
                <a:gd name="connsiteY1-316" fmla="*/ 9491 h 10000"/>
                <a:gd name="connsiteX2-317" fmla="*/ 132 w 10035"/>
                <a:gd name="connsiteY2-318" fmla="*/ 5509 h 10000"/>
                <a:gd name="connsiteX3-319" fmla="*/ 132 w 10035"/>
                <a:gd name="connsiteY3-320" fmla="*/ 4491 h 10000"/>
                <a:gd name="connsiteX4-321" fmla="*/ 2750 w 10035"/>
                <a:gd name="connsiteY4-322" fmla="*/ 510 h 10000"/>
                <a:gd name="connsiteX5-323" fmla="*/ 3758 w 10035"/>
                <a:gd name="connsiteY5-324" fmla="*/ 0 h 10000"/>
                <a:gd name="connsiteX6-325" fmla="*/ 8992 w 10035"/>
                <a:gd name="connsiteY6-326" fmla="*/ 0 h 10000"/>
                <a:gd name="connsiteX7-327" fmla="*/ 10000 w 10035"/>
                <a:gd name="connsiteY7-328" fmla="*/ 510 h 10000"/>
                <a:gd name="connsiteX8-329" fmla="*/ 6864 w 10035"/>
                <a:gd name="connsiteY8-330" fmla="*/ 5055 h 10000"/>
                <a:gd name="connsiteX9-331" fmla="*/ 3758 w 10035"/>
                <a:gd name="connsiteY9-332" fmla="*/ 10000 h 10000"/>
                <a:gd name="connsiteX0-333" fmla="*/ 3758 w 10008"/>
                <a:gd name="connsiteY0-334" fmla="*/ 10000 h 10000"/>
                <a:gd name="connsiteX1-335" fmla="*/ 2750 w 10008"/>
                <a:gd name="connsiteY1-336" fmla="*/ 9491 h 10000"/>
                <a:gd name="connsiteX2-337" fmla="*/ 132 w 10008"/>
                <a:gd name="connsiteY2-338" fmla="*/ 5509 h 10000"/>
                <a:gd name="connsiteX3-339" fmla="*/ 132 w 10008"/>
                <a:gd name="connsiteY3-340" fmla="*/ 4491 h 10000"/>
                <a:gd name="connsiteX4-341" fmla="*/ 2750 w 10008"/>
                <a:gd name="connsiteY4-342" fmla="*/ 510 h 10000"/>
                <a:gd name="connsiteX5-343" fmla="*/ 3758 w 10008"/>
                <a:gd name="connsiteY5-344" fmla="*/ 0 h 10000"/>
                <a:gd name="connsiteX6-345" fmla="*/ 8992 w 10008"/>
                <a:gd name="connsiteY6-346" fmla="*/ 0 h 10000"/>
                <a:gd name="connsiteX7-347" fmla="*/ 10000 w 10008"/>
                <a:gd name="connsiteY7-348" fmla="*/ 510 h 10000"/>
                <a:gd name="connsiteX8-349" fmla="*/ 6864 w 10008"/>
                <a:gd name="connsiteY8-350" fmla="*/ 5055 h 10000"/>
                <a:gd name="connsiteX9-351" fmla="*/ 3758 w 10008"/>
                <a:gd name="connsiteY9-352" fmla="*/ 10000 h 10000"/>
                <a:gd name="connsiteX0-353" fmla="*/ 3758 w 10031"/>
                <a:gd name="connsiteY0-354" fmla="*/ 10000 h 10000"/>
                <a:gd name="connsiteX1-355" fmla="*/ 2750 w 10031"/>
                <a:gd name="connsiteY1-356" fmla="*/ 9491 h 10000"/>
                <a:gd name="connsiteX2-357" fmla="*/ 132 w 10031"/>
                <a:gd name="connsiteY2-358" fmla="*/ 5509 h 10000"/>
                <a:gd name="connsiteX3-359" fmla="*/ 132 w 10031"/>
                <a:gd name="connsiteY3-360" fmla="*/ 4491 h 10000"/>
                <a:gd name="connsiteX4-361" fmla="*/ 2750 w 10031"/>
                <a:gd name="connsiteY4-362" fmla="*/ 510 h 10000"/>
                <a:gd name="connsiteX5-363" fmla="*/ 3758 w 10031"/>
                <a:gd name="connsiteY5-364" fmla="*/ 0 h 10000"/>
                <a:gd name="connsiteX6-365" fmla="*/ 8992 w 10031"/>
                <a:gd name="connsiteY6-366" fmla="*/ 0 h 10000"/>
                <a:gd name="connsiteX7-367" fmla="*/ 10000 w 10031"/>
                <a:gd name="connsiteY7-368" fmla="*/ 510 h 10000"/>
                <a:gd name="connsiteX8-369" fmla="*/ 6864 w 10031"/>
                <a:gd name="connsiteY8-370" fmla="*/ 5055 h 10000"/>
                <a:gd name="connsiteX9-371" fmla="*/ 3758 w 10031"/>
                <a:gd name="connsiteY9-372" fmla="*/ 10000 h 10000"/>
                <a:gd name="connsiteX0-373" fmla="*/ 3758 w 10031"/>
                <a:gd name="connsiteY0-374" fmla="*/ 10000 h 10000"/>
                <a:gd name="connsiteX1-375" fmla="*/ 2750 w 10031"/>
                <a:gd name="connsiteY1-376" fmla="*/ 9491 h 10000"/>
                <a:gd name="connsiteX2-377" fmla="*/ 132 w 10031"/>
                <a:gd name="connsiteY2-378" fmla="*/ 5509 h 10000"/>
                <a:gd name="connsiteX3-379" fmla="*/ 132 w 10031"/>
                <a:gd name="connsiteY3-380" fmla="*/ 4491 h 10000"/>
                <a:gd name="connsiteX4-381" fmla="*/ 2750 w 10031"/>
                <a:gd name="connsiteY4-382" fmla="*/ 510 h 10000"/>
                <a:gd name="connsiteX5-383" fmla="*/ 3758 w 10031"/>
                <a:gd name="connsiteY5-384" fmla="*/ 0 h 10000"/>
                <a:gd name="connsiteX6-385" fmla="*/ 8992 w 10031"/>
                <a:gd name="connsiteY6-386" fmla="*/ 0 h 10000"/>
                <a:gd name="connsiteX7-387" fmla="*/ 10000 w 10031"/>
                <a:gd name="connsiteY7-388" fmla="*/ 510 h 10000"/>
                <a:gd name="connsiteX8-389" fmla="*/ 6864 w 10031"/>
                <a:gd name="connsiteY8-390" fmla="*/ 5055 h 10000"/>
                <a:gd name="connsiteX9-391" fmla="*/ 3758 w 10031"/>
                <a:gd name="connsiteY9-392" fmla="*/ 10000 h 10000"/>
                <a:gd name="connsiteX0-393" fmla="*/ 3758 w 10035"/>
                <a:gd name="connsiteY0-394" fmla="*/ 10000 h 10000"/>
                <a:gd name="connsiteX1-395" fmla="*/ 2750 w 10035"/>
                <a:gd name="connsiteY1-396" fmla="*/ 9491 h 10000"/>
                <a:gd name="connsiteX2-397" fmla="*/ 132 w 10035"/>
                <a:gd name="connsiteY2-398" fmla="*/ 5509 h 10000"/>
                <a:gd name="connsiteX3-399" fmla="*/ 132 w 10035"/>
                <a:gd name="connsiteY3-400" fmla="*/ 4491 h 10000"/>
                <a:gd name="connsiteX4-401" fmla="*/ 2750 w 10035"/>
                <a:gd name="connsiteY4-402" fmla="*/ 510 h 10000"/>
                <a:gd name="connsiteX5-403" fmla="*/ 3758 w 10035"/>
                <a:gd name="connsiteY5-404" fmla="*/ 0 h 10000"/>
                <a:gd name="connsiteX6-405" fmla="*/ 8992 w 10035"/>
                <a:gd name="connsiteY6-406" fmla="*/ 0 h 10000"/>
                <a:gd name="connsiteX7-407" fmla="*/ 10000 w 10035"/>
                <a:gd name="connsiteY7-408" fmla="*/ 510 h 10000"/>
                <a:gd name="connsiteX8-409" fmla="*/ 6864 w 10035"/>
                <a:gd name="connsiteY8-410" fmla="*/ 5055 h 10000"/>
                <a:gd name="connsiteX9-411" fmla="*/ 3758 w 10035"/>
                <a:gd name="connsiteY9-412" fmla="*/ 10000 h 10000"/>
                <a:gd name="connsiteX0-413" fmla="*/ 3758 w 10008"/>
                <a:gd name="connsiteY0-414" fmla="*/ 10000 h 10000"/>
                <a:gd name="connsiteX1-415" fmla="*/ 2750 w 10008"/>
                <a:gd name="connsiteY1-416" fmla="*/ 9491 h 10000"/>
                <a:gd name="connsiteX2-417" fmla="*/ 132 w 10008"/>
                <a:gd name="connsiteY2-418" fmla="*/ 5509 h 10000"/>
                <a:gd name="connsiteX3-419" fmla="*/ 132 w 10008"/>
                <a:gd name="connsiteY3-420" fmla="*/ 4491 h 10000"/>
                <a:gd name="connsiteX4-421" fmla="*/ 2750 w 10008"/>
                <a:gd name="connsiteY4-422" fmla="*/ 510 h 10000"/>
                <a:gd name="connsiteX5-423" fmla="*/ 3758 w 10008"/>
                <a:gd name="connsiteY5-424" fmla="*/ 0 h 10000"/>
                <a:gd name="connsiteX6-425" fmla="*/ 8992 w 10008"/>
                <a:gd name="connsiteY6-426" fmla="*/ 0 h 10000"/>
                <a:gd name="connsiteX7-427" fmla="*/ 10000 w 10008"/>
                <a:gd name="connsiteY7-428" fmla="*/ 510 h 10000"/>
                <a:gd name="connsiteX8-429" fmla="*/ 6864 w 10008"/>
                <a:gd name="connsiteY8-430" fmla="*/ 5055 h 10000"/>
                <a:gd name="connsiteX9-431" fmla="*/ 3758 w 10008"/>
                <a:gd name="connsiteY9-432" fmla="*/ 10000 h 10000"/>
                <a:gd name="connsiteX0-433" fmla="*/ 3758 w 10008"/>
                <a:gd name="connsiteY0-434" fmla="*/ 10000 h 10000"/>
                <a:gd name="connsiteX1-435" fmla="*/ 2750 w 10008"/>
                <a:gd name="connsiteY1-436" fmla="*/ 9491 h 10000"/>
                <a:gd name="connsiteX2-437" fmla="*/ 132 w 10008"/>
                <a:gd name="connsiteY2-438" fmla="*/ 5509 h 10000"/>
                <a:gd name="connsiteX3-439" fmla="*/ 132 w 10008"/>
                <a:gd name="connsiteY3-440" fmla="*/ 4491 h 10000"/>
                <a:gd name="connsiteX4-441" fmla="*/ 2750 w 10008"/>
                <a:gd name="connsiteY4-442" fmla="*/ 510 h 10000"/>
                <a:gd name="connsiteX5-443" fmla="*/ 3758 w 10008"/>
                <a:gd name="connsiteY5-444" fmla="*/ 0 h 10000"/>
                <a:gd name="connsiteX6-445" fmla="*/ 8992 w 10008"/>
                <a:gd name="connsiteY6-446" fmla="*/ 0 h 10000"/>
                <a:gd name="connsiteX7-447" fmla="*/ 10000 w 10008"/>
                <a:gd name="connsiteY7-448" fmla="*/ 510 h 10000"/>
                <a:gd name="connsiteX8-449" fmla="*/ 6864 w 10008"/>
                <a:gd name="connsiteY8-450" fmla="*/ 5055 h 10000"/>
                <a:gd name="connsiteX9-451" fmla="*/ 3758 w 10008"/>
                <a:gd name="connsiteY9-452" fmla="*/ 10000 h 10000"/>
                <a:gd name="connsiteX0-453" fmla="*/ 3758 w 10008"/>
                <a:gd name="connsiteY0-454" fmla="*/ 10000 h 10000"/>
                <a:gd name="connsiteX1-455" fmla="*/ 2750 w 10008"/>
                <a:gd name="connsiteY1-456" fmla="*/ 9491 h 10000"/>
                <a:gd name="connsiteX2-457" fmla="*/ 132 w 10008"/>
                <a:gd name="connsiteY2-458" fmla="*/ 5509 h 10000"/>
                <a:gd name="connsiteX3-459" fmla="*/ 132 w 10008"/>
                <a:gd name="connsiteY3-460" fmla="*/ 4491 h 10000"/>
                <a:gd name="connsiteX4-461" fmla="*/ 2750 w 10008"/>
                <a:gd name="connsiteY4-462" fmla="*/ 510 h 10000"/>
                <a:gd name="connsiteX5-463" fmla="*/ 3758 w 10008"/>
                <a:gd name="connsiteY5-464" fmla="*/ 0 h 10000"/>
                <a:gd name="connsiteX6-465" fmla="*/ 8992 w 10008"/>
                <a:gd name="connsiteY6-466" fmla="*/ 0 h 10000"/>
                <a:gd name="connsiteX7-467" fmla="*/ 10000 w 10008"/>
                <a:gd name="connsiteY7-468" fmla="*/ 510 h 10000"/>
                <a:gd name="connsiteX8-469" fmla="*/ 6864 w 10008"/>
                <a:gd name="connsiteY8-470" fmla="*/ 5055 h 10000"/>
                <a:gd name="connsiteX9-471" fmla="*/ 3758 w 10008"/>
                <a:gd name="connsiteY9-472" fmla="*/ 10000 h 10000"/>
                <a:gd name="connsiteX0-473" fmla="*/ 3758 w 10008"/>
                <a:gd name="connsiteY0-474" fmla="*/ 10000 h 10000"/>
                <a:gd name="connsiteX1-475" fmla="*/ 2750 w 10008"/>
                <a:gd name="connsiteY1-476" fmla="*/ 9491 h 10000"/>
                <a:gd name="connsiteX2-477" fmla="*/ 132 w 10008"/>
                <a:gd name="connsiteY2-478" fmla="*/ 5509 h 10000"/>
                <a:gd name="connsiteX3-479" fmla="*/ 132 w 10008"/>
                <a:gd name="connsiteY3-480" fmla="*/ 4491 h 10000"/>
                <a:gd name="connsiteX4-481" fmla="*/ 2750 w 10008"/>
                <a:gd name="connsiteY4-482" fmla="*/ 510 h 10000"/>
                <a:gd name="connsiteX5-483" fmla="*/ 3758 w 10008"/>
                <a:gd name="connsiteY5-484" fmla="*/ 0 h 10000"/>
                <a:gd name="connsiteX6-485" fmla="*/ 8992 w 10008"/>
                <a:gd name="connsiteY6-486" fmla="*/ 0 h 10000"/>
                <a:gd name="connsiteX7-487" fmla="*/ 10000 w 10008"/>
                <a:gd name="connsiteY7-488" fmla="*/ 510 h 10000"/>
                <a:gd name="connsiteX8-489" fmla="*/ 6864 w 10008"/>
                <a:gd name="connsiteY8-490" fmla="*/ 5055 h 10000"/>
                <a:gd name="connsiteX9-491" fmla="*/ 3758 w 10008"/>
                <a:gd name="connsiteY9-492" fmla="*/ 10000 h 10000"/>
                <a:gd name="connsiteX0-493" fmla="*/ 3758 w 10008"/>
                <a:gd name="connsiteY0-494" fmla="*/ 10000 h 10000"/>
                <a:gd name="connsiteX1-495" fmla="*/ 2750 w 10008"/>
                <a:gd name="connsiteY1-496" fmla="*/ 9491 h 10000"/>
                <a:gd name="connsiteX2-497" fmla="*/ 132 w 10008"/>
                <a:gd name="connsiteY2-498" fmla="*/ 5509 h 10000"/>
                <a:gd name="connsiteX3-499" fmla="*/ 132 w 10008"/>
                <a:gd name="connsiteY3-500" fmla="*/ 4491 h 10000"/>
                <a:gd name="connsiteX4-501" fmla="*/ 2750 w 10008"/>
                <a:gd name="connsiteY4-502" fmla="*/ 510 h 10000"/>
                <a:gd name="connsiteX5-503" fmla="*/ 3758 w 10008"/>
                <a:gd name="connsiteY5-504" fmla="*/ 0 h 10000"/>
                <a:gd name="connsiteX6-505" fmla="*/ 8992 w 10008"/>
                <a:gd name="connsiteY6-506" fmla="*/ 0 h 10000"/>
                <a:gd name="connsiteX7-507" fmla="*/ 10000 w 10008"/>
                <a:gd name="connsiteY7-508" fmla="*/ 510 h 10000"/>
                <a:gd name="connsiteX8-509" fmla="*/ 6864 w 10008"/>
                <a:gd name="connsiteY8-510" fmla="*/ 5055 h 10000"/>
                <a:gd name="connsiteX9-511" fmla="*/ 3758 w 10008"/>
                <a:gd name="connsiteY9-512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0008" h="10000">
                  <a:moveTo>
                    <a:pt x="3758" y="10000"/>
                  </a:moveTo>
                  <a:cubicBezTo>
                    <a:pt x="3393" y="10000"/>
                    <a:pt x="2935" y="9770"/>
                    <a:pt x="2750" y="9491"/>
                  </a:cubicBezTo>
                  <a:lnTo>
                    <a:pt x="132" y="5509"/>
                  </a:lnTo>
                  <a:cubicBezTo>
                    <a:pt x="-44" y="5230"/>
                    <a:pt x="-44" y="4770"/>
                    <a:pt x="132" y="4491"/>
                  </a:cubicBezTo>
                  <a:lnTo>
                    <a:pt x="2750" y="510"/>
                  </a:lnTo>
                  <a:cubicBezTo>
                    <a:pt x="2935" y="231"/>
                    <a:pt x="3393" y="0"/>
                    <a:pt x="3758" y="0"/>
                  </a:cubicBezTo>
                  <a:lnTo>
                    <a:pt x="8992" y="0"/>
                  </a:lnTo>
                  <a:cubicBezTo>
                    <a:pt x="9365" y="0"/>
                    <a:pt x="9853" y="233"/>
                    <a:pt x="10000" y="510"/>
                  </a:cubicBezTo>
                  <a:cubicBezTo>
                    <a:pt x="10057" y="2976"/>
                    <a:pt x="9918" y="4465"/>
                    <a:pt x="6864" y="5055"/>
                  </a:cubicBezTo>
                  <a:cubicBezTo>
                    <a:pt x="3496" y="5539"/>
                    <a:pt x="4596" y="9371"/>
                    <a:pt x="3758" y="10000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rgbClr val="FFFFFF">
                    <a:alpha val="20000"/>
                  </a:srgbClr>
                </a:gs>
                <a:gs pos="0">
                  <a:schemeClr val="bg1">
                    <a:alpha val="0"/>
                  </a:schemeClr>
                </a:gs>
                <a:gs pos="74000">
                  <a:schemeClr val="bg1">
                    <a:lumMod val="88000"/>
                    <a:lumOff val="12000"/>
                    <a:alpha val="80000"/>
                  </a:schemeClr>
                </a:gs>
              </a:gsLst>
              <a:lin ang="2700000" scaled="1"/>
              <a:tileRect/>
            </a:gradFill>
            <a:ln w="12700">
              <a:noFill/>
            </a:ln>
            <a:effec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67"/>
            <p:cNvSpPr txBox="1"/>
            <p:nvPr/>
          </p:nvSpPr>
          <p:spPr>
            <a:xfrm>
              <a:off x="3468721" y="3612412"/>
              <a:ext cx="1104544" cy="68389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教育</a:t>
              </a:r>
              <a:endPara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现状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787170" y="227424"/>
            <a:ext cx="1554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设计背景</a:t>
            </a:r>
          </a:p>
        </p:txBody>
      </p:sp>
      <p:grpSp>
        <p:nvGrpSpPr>
          <p:cNvPr id="83" name="组合 82"/>
          <p:cNvGrpSpPr/>
          <p:nvPr/>
        </p:nvGrpSpPr>
        <p:grpSpPr>
          <a:xfrm>
            <a:off x="971600" y="1370557"/>
            <a:ext cx="1251927" cy="1109597"/>
            <a:chOff x="4497043" y="2426089"/>
            <a:chExt cx="1251927" cy="1109597"/>
          </a:xfrm>
        </p:grpSpPr>
        <p:sp>
          <p:nvSpPr>
            <p:cNvPr id="60" name="Freeform 5"/>
            <p:cNvSpPr/>
            <p:nvPr/>
          </p:nvSpPr>
          <p:spPr bwMode="auto">
            <a:xfrm>
              <a:off x="4497044" y="2426111"/>
              <a:ext cx="1251926" cy="110957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070C0"/>
            </a:solidFill>
            <a:ln w="12700">
              <a:noFill/>
            </a:ln>
            <a:effectLst>
              <a:outerShdw blurRad="330200" dist="127000" dir="2700000" algn="tl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74" name="Freeform 5"/>
            <p:cNvSpPr/>
            <p:nvPr/>
          </p:nvSpPr>
          <p:spPr bwMode="auto">
            <a:xfrm>
              <a:off x="4497043" y="2426089"/>
              <a:ext cx="975233" cy="110959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  <a:gd name="connsiteX0" fmla="*/ 2926 w 9929"/>
                <a:gd name="connsiteY0" fmla="*/ 10000 h 10036"/>
                <a:gd name="connsiteX1" fmla="*/ 2141 w 9929"/>
                <a:gd name="connsiteY1" fmla="*/ 9491 h 10036"/>
                <a:gd name="connsiteX2" fmla="*/ 104 w 9929"/>
                <a:gd name="connsiteY2" fmla="*/ 5509 h 10036"/>
                <a:gd name="connsiteX3" fmla="*/ 104 w 9929"/>
                <a:gd name="connsiteY3" fmla="*/ 4491 h 10036"/>
                <a:gd name="connsiteX4" fmla="*/ 2141 w 9929"/>
                <a:gd name="connsiteY4" fmla="*/ 509 h 10036"/>
                <a:gd name="connsiteX5" fmla="*/ 2926 w 9929"/>
                <a:gd name="connsiteY5" fmla="*/ 0 h 10036"/>
                <a:gd name="connsiteX6" fmla="*/ 6999 w 9929"/>
                <a:gd name="connsiteY6" fmla="*/ 0 h 10036"/>
                <a:gd name="connsiteX7" fmla="*/ 7784 w 9929"/>
                <a:gd name="connsiteY7" fmla="*/ 509 h 10036"/>
                <a:gd name="connsiteX8" fmla="*/ 9821 w 9929"/>
                <a:gd name="connsiteY8" fmla="*/ 4491 h 10036"/>
                <a:gd name="connsiteX9" fmla="*/ 9821 w 9929"/>
                <a:gd name="connsiteY9" fmla="*/ 5509 h 10036"/>
                <a:gd name="connsiteX10" fmla="*/ 7784 w 9929"/>
                <a:gd name="connsiteY10" fmla="*/ 9491 h 10036"/>
                <a:gd name="connsiteX11" fmla="*/ 2926 w 9929"/>
                <a:gd name="connsiteY11" fmla="*/ 10000 h 10036"/>
                <a:gd name="connsiteX0-1" fmla="*/ 2947 w 10000"/>
                <a:gd name="connsiteY0-2" fmla="*/ 9964 h 9964"/>
                <a:gd name="connsiteX1-3" fmla="*/ 2156 w 10000"/>
                <a:gd name="connsiteY1-4" fmla="*/ 9457 h 9964"/>
                <a:gd name="connsiteX2-5" fmla="*/ 105 w 10000"/>
                <a:gd name="connsiteY2-6" fmla="*/ 5489 h 9964"/>
                <a:gd name="connsiteX3-7" fmla="*/ 105 w 10000"/>
                <a:gd name="connsiteY3-8" fmla="*/ 4475 h 9964"/>
                <a:gd name="connsiteX4-9" fmla="*/ 2156 w 10000"/>
                <a:gd name="connsiteY4-10" fmla="*/ 507 h 9964"/>
                <a:gd name="connsiteX5-11" fmla="*/ 2947 w 10000"/>
                <a:gd name="connsiteY5-12" fmla="*/ 0 h 9964"/>
                <a:gd name="connsiteX6-13" fmla="*/ 7049 w 10000"/>
                <a:gd name="connsiteY6-14" fmla="*/ 0 h 9964"/>
                <a:gd name="connsiteX7-15" fmla="*/ 7840 w 10000"/>
                <a:gd name="connsiteY7-16" fmla="*/ 507 h 9964"/>
                <a:gd name="connsiteX8-17" fmla="*/ 9891 w 10000"/>
                <a:gd name="connsiteY8-18" fmla="*/ 4475 h 9964"/>
                <a:gd name="connsiteX9-19" fmla="*/ 9891 w 10000"/>
                <a:gd name="connsiteY9-20" fmla="*/ 5489 h 9964"/>
                <a:gd name="connsiteX10-21" fmla="*/ 2947 w 10000"/>
                <a:gd name="connsiteY10-22" fmla="*/ 9964 h 9964"/>
                <a:gd name="connsiteX0-23" fmla="*/ 2947 w 10070"/>
                <a:gd name="connsiteY0-24" fmla="*/ 10000 h 10000"/>
                <a:gd name="connsiteX1-25" fmla="*/ 2156 w 10070"/>
                <a:gd name="connsiteY1-26" fmla="*/ 9491 h 10000"/>
                <a:gd name="connsiteX2-27" fmla="*/ 105 w 10070"/>
                <a:gd name="connsiteY2-28" fmla="*/ 5509 h 10000"/>
                <a:gd name="connsiteX3-29" fmla="*/ 105 w 10070"/>
                <a:gd name="connsiteY3-30" fmla="*/ 4491 h 10000"/>
                <a:gd name="connsiteX4-31" fmla="*/ 2156 w 10070"/>
                <a:gd name="connsiteY4-32" fmla="*/ 509 h 10000"/>
                <a:gd name="connsiteX5-33" fmla="*/ 2947 w 10070"/>
                <a:gd name="connsiteY5-34" fmla="*/ 0 h 10000"/>
                <a:gd name="connsiteX6-35" fmla="*/ 7049 w 10070"/>
                <a:gd name="connsiteY6-36" fmla="*/ 0 h 10000"/>
                <a:gd name="connsiteX7-37" fmla="*/ 7840 w 10070"/>
                <a:gd name="connsiteY7-38" fmla="*/ 509 h 10000"/>
                <a:gd name="connsiteX8-39" fmla="*/ 9891 w 10070"/>
                <a:gd name="connsiteY8-40" fmla="*/ 4491 h 10000"/>
                <a:gd name="connsiteX9-41" fmla="*/ 2947 w 10070"/>
                <a:gd name="connsiteY9-42" fmla="*/ 10000 h 10000"/>
                <a:gd name="connsiteX0-43" fmla="*/ 2947 w 8049"/>
                <a:gd name="connsiteY0-44" fmla="*/ 10391 h 10391"/>
                <a:gd name="connsiteX1-45" fmla="*/ 2156 w 8049"/>
                <a:gd name="connsiteY1-46" fmla="*/ 9882 h 10391"/>
                <a:gd name="connsiteX2-47" fmla="*/ 105 w 8049"/>
                <a:gd name="connsiteY2-48" fmla="*/ 5900 h 10391"/>
                <a:gd name="connsiteX3-49" fmla="*/ 105 w 8049"/>
                <a:gd name="connsiteY3-50" fmla="*/ 4882 h 10391"/>
                <a:gd name="connsiteX4-51" fmla="*/ 2156 w 8049"/>
                <a:gd name="connsiteY4-52" fmla="*/ 900 h 10391"/>
                <a:gd name="connsiteX5-53" fmla="*/ 2947 w 8049"/>
                <a:gd name="connsiteY5-54" fmla="*/ 391 h 10391"/>
                <a:gd name="connsiteX6-55" fmla="*/ 7049 w 8049"/>
                <a:gd name="connsiteY6-56" fmla="*/ 391 h 10391"/>
                <a:gd name="connsiteX7-57" fmla="*/ 7840 w 8049"/>
                <a:gd name="connsiteY7-58" fmla="*/ 900 h 10391"/>
                <a:gd name="connsiteX8-59" fmla="*/ 2947 w 8049"/>
                <a:gd name="connsiteY8-60" fmla="*/ 10391 h 10391"/>
                <a:gd name="connsiteX0-61" fmla="*/ 3660 w 9981"/>
                <a:gd name="connsiteY0-62" fmla="*/ 9640 h 9640"/>
                <a:gd name="connsiteX1-63" fmla="*/ 2678 w 9981"/>
                <a:gd name="connsiteY1-64" fmla="*/ 9150 h 9640"/>
                <a:gd name="connsiteX2-65" fmla="*/ 129 w 9981"/>
                <a:gd name="connsiteY2-66" fmla="*/ 5318 h 9640"/>
                <a:gd name="connsiteX3-67" fmla="*/ 129 w 9981"/>
                <a:gd name="connsiteY3-68" fmla="*/ 4338 h 9640"/>
                <a:gd name="connsiteX4-69" fmla="*/ 2678 w 9981"/>
                <a:gd name="connsiteY4-70" fmla="*/ 506 h 9640"/>
                <a:gd name="connsiteX5-71" fmla="*/ 3660 w 9981"/>
                <a:gd name="connsiteY5-72" fmla="*/ 16 h 9640"/>
                <a:gd name="connsiteX6-73" fmla="*/ 8757 w 9981"/>
                <a:gd name="connsiteY6-74" fmla="*/ 16 h 9640"/>
                <a:gd name="connsiteX7-75" fmla="*/ 9739 w 9981"/>
                <a:gd name="connsiteY7-76" fmla="*/ 506 h 9640"/>
                <a:gd name="connsiteX8-77" fmla="*/ 3660 w 9981"/>
                <a:gd name="connsiteY8-78" fmla="*/ 9640 h 9640"/>
                <a:gd name="connsiteX0-79" fmla="*/ 3667 w 9758"/>
                <a:gd name="connsiteY0-80" fmla="*/ 10713 h 10713"/>
                <a:gd name="connsiteX1-81" fmla="*/ 2683 w 9758"/>
                <a:gd name="connsiteY1-82" fmla="*/ 10205 h 10713"/>
                <a:gd name="connsiteX2-83" fmla="*/ 129 w 9758"/>
                <a:gd name="connsiteY2-84" fmla="*/ 6230 h 10713"/>
                <a:gd name="connsiteX3-85" fmla="*/ 129 w 9758"/>
                <a:gd name="connsiteY3-86" fmla="*/ 5213 h 10713"/>
                <a:gd name="connsiteX4-87" fmla="*/ 2683 w 9758"/>
                <a:gd name="connsiteY4-88" fmla="*/ 1238 h 10713"/>
                <a:gd name="connsiteX5-89" fmla="*/ 3667 w 9758"/>
                <a:gd name="connsiteY5-90" fmla="*/ 730 h 10713"/>
                <a:gd name="connsiteX6-91" fmla="*/ 8774 w 9758"/>
                <a:gd name="connsiteY6-92" fmla="*/ 730 h 10713"/>
                <a:gd name="connsiteX7-93" fmla="*/ 9758 w 9758"/>
                <a:gd name="connsiteY7-94" fmla="*/ 1238 h 10713"/>
                <a:gd name="connsiteX8-95" fmla="*/ 3667 w 9758"/>
                <a:gd name="connsiteY8-96" fmla="*/ 10713 h 10713"/>
                <a:gd name="connsiteX0-97" fmla="*/ 3758 w 10000"/>
                <a:gd name="connsiteY0-98" fmla="*/ 9319 h 9319"/>
                <a:gd name="connsiteX1-99" fmla="*/ 2750 w 10000"/>
                <a:gd name="connsiteY1-100" fmla="*/ 8845 h 9319"/>
                <a:gd name="connsiteX2-101" fmla="*/ 132 w 10000"/>
                <a:gd name="connsiteY2-102" fmla="*/ 5134 h 9319"/>
                <a:gd name="connsiteX3-103" fmla="*/ 132 w 10000"/>
                <a:gd name="connsiteY3-104" fmla="*/ 4185 h 9319"/>
                <a:gd name="connsiteX4-105" fmla="*/ 2750 w 10000"/>
                <a:gd name="connsiteY4-106" fmla="*/ 475 h 9319"/>
                <a:gd name="connsiteX5-107" fmla="*/ 3758 w 10000"/>
                <a:gd name="connsiteY5-108" fmla="*/ 0 h 9319"/>
                <a:gd name="connsiteX6-109" fmla="*/ 8992 w 10000"/>
                <a:gd name="connsiteY6-110" fmla="*/ 0 h 9319"/>
                <a:gd name="connsiteX7-111" fmla="*/ 10000 w 10000"/>
                <a:gd name="connsiteY7-112" fmla="*/ 475 h 9319"/>
                <a:gd name="connsiteX8-113" fmla="*/ 3758 w 10000"/>
                <a:gd name="connsiteY8-114" fmla="*/ 9319 h 9319"/>
                <a:gd name="connsiteX0-115" fmla="*/ 3758 w 10000"/>
                <a:gd name="connsiteY0-116" fmla="*/ 10000 h 10000"/>
                <a:gd name="connsiteX1-117" fmla="*/ 2750 w 10000"/>
                <a:gd name="connsiteY1-118" fmla="*/ 9491 h 10000"/>
                <a:gd name="connsiteX2-119" fmla="*/ 132 w 10000"/>
                <a:gd name="connsiteY2-120" fmla="*/ 5509 h 10000"/>
                <a:gd name="connsiteX3-121" fmla="*/ 132 w 10000"/>
                <a:gd name="connsiteY3-122" fmla="*/ 4491 h 10000"/>
                <a:gd name="connsiteX4-123" fmla="*/ 2750 w 10000"/>
                <a:gd name="connsiteY4-124" fmla="*/ 510 h 10000"/>
                <a:gd name="connsiteX5-125" fmla="*/ 3758 w 10000"/>
                <a:gd name="connsiteY5-126" fmla="*/ 0 h 10000"/>
                <a:gd name="connsiteX6-127" fmla="*/ 8992 w 10000"/>
                <a:gd name="connsiteY6-128" fmla="*/ 0 h 10000"/>
                <a:gd name="connsiteX7-129" fmla="*/ 10000 w 10000"/>
                <a:gd name="connsiteY7-130" fmla="*/ 510 h 10000"/>
                <a:gd name="connsiteX8-131" fmla="*/ 3758 w 10000"/>
                <a:gd name="connsiteY8-132" fmla="*/ 10000 h 10000"/>
                <a:gd name="connsiteX0-133" fmla="*/ 3758 w 10000"/>
                <a:gd name="connsiteY0-134" fmla="*/ 10000 h 10000"/>
                <a:gd name="connsiteX1-135" fmla="*/ 2750 w 10000"/>
                <a:gd name="connsiteY1-136" fmla="*/ 9491 h 10000"/>
                <a:gd name="connsiteX2-137" fmla="*/ 132 w 10000"/>
                <a:gd name="connsiteY2-138" fmla="*/ 5509 h 10000"/>
                <a:gd name="connsiteX3-139" fmla="*/ 132 w 10000"/>
                <a:gd name="connsiteY3-140" fmla="*/ 4491 h 10000"/>
                <a:gd name="connsiteX4-141" fmla="*/ 2750 w 10000"/>
                <a:gd name="connsiteY4-142" fmla="*/ 510 h 10000"/>
                <a:gd name="connsiteX5-143" fmla="*/ 3758 w 10000"/>
                <a:gd name="connsiteY5-144" fmla="*/ 0 h 10000"/>
                <a:gd name="connsiteX6-145" fmla="*/ 8992 w 10000"/>
                <a:gd name="connsiteY6-146" fmla="*/ 0 h 10000"/>
                <a:gd name="connsiteX7-147" fmla="*/ 10000 w 10000"/>
                <a:gd name="connsiteY7-148" fmla="*/ 510 h 10000"/>
                <a:gd name="connsiteX8-149" fmla="*/ 7779 w 10000"/>
                <a:gd name="connsiteY8-150" fmla="*/ 5715 h 10000"/>
                <a:gd name="connsiteX9-151" fmla="*/ 3758 w 10000"/>
                <a:gd name="connsiteY9-152" fmla="*/ 10000 h 10000"/>
                <a:gd name="connsiteX0-153" fmla="*/ 3758 w 10000"/>
                <a:gd name="connsiteY0-154" fmla="*/ 10000 h 10000"/>
                <a:gd name="connsiteX1-155" fmla="*/ 2750 w 10000"/>
                <a:gd name="connsiteY1-156" fmla="*/ 9491 h 10000"/>
                <a:gd name="connsiteX2-157" fmla="*/ 132 w 10000"/>
                <a:gd name="connsiteY2-158" fmla="*/ 5509 h 10000"/>
                <a:gd name="connsiteX3-159" fmla="*/ 132 w 10000"/>
                <a:gd name="connsiteY3-160" fmla="*/ 4491 h 10000"/>
                <a:gd name="connsiteX4-161" fmla="*/ 2750 w 10000"/>
                <a:gd name="connsiteY4-162" fmla="*/ 510 h 10000"/>
                <a:gd name="connsiteX5-163" fmla="*/ 3758 w 10000"/>
                <a:gd name="connsiteY5-164" fmla="*/ 0 h 10000"/>
                <a:gd name="connsiteX6-165" fmla="*/ 8992 w 10000"/>
                <a:gd name="connsiteY6-166" fmla="*/ 0 h 10000"/>
                <a:gd name="connsiteX7-167" fmla="*/ 10000 w 10000"/>
                <a:gd name="connsiteY7-168" fmla="*/ 510 h 10000"/>
                <a:gd name="connsiteX8-169" fmla="*/ 7779 w 10000"/>
                <a:gd name="connsiteY8-170" fmla="*/ 5715 h 10000"/>
                <a:gd name="connsiteX9-171" fmla="*/ 3758 w 10000"/>
                <a:gd name="connsiteY9-172" fmla="*/ 10000 h 10000"/>
                <a:gd name="connsiteX0-173" fmla="*/ 3758 w 10000"/>
                <a:gd name="connsiteY0-174" fmla="*/ 10000 h 10000"/>
                <a:gd name="connsiteX1-175" fmla="*/ 2750 w 10000"/>
                <a:gd name="connsiteY1-176" fmla="*/ 9491 h 10000"/>
                <a:gd name="connsiteX2-177" fmla="*/ 132 w 10000"/>
                <a:gd name="connsiteY2-178" fmla="*/ 5509 h 10000"/>
                <a:gd name="connsiteX3-179" fmla="*/ 132 w 10000"/>
                <a:gd name="connsiteY3-180" fmla="*/ 4491 h 10000"/>
                <a:gd name="connsiteX4-181" fmla="*/ 2750 w 10000"/>
                <a:gd name="connsiteY4-182" fmla="*/ 510 h 10000"/>
                <a:gd name="connsiteX5-183" fmla="*/ 3758 w 10000"/>
                <a:gd name="connsiteY5-184" fmla="*/ 0 h 10000"/>
                <a:gd name="connsiteX6-185" fmla="*/ 8992 w 10000"/>
                <a:gd name="connsiteY6-186" fmla="*/ 0 h 10000"/>
                <a:gd name="connsiteX7-187" fmla="*/ 10000 w 10000"/>
                <a:gd name="connsiteY7-188" fmla="*/ 510 h 10000"/>
                <a:gd name="connsiteX8-189" fmla="*/ 7779 w 10000"/>
                <a:gd name="connsiteY8-190" fmla="*/ 5715 h 10000"/>
                <a:gd name="connsiteX9-191" fmla="*/ 3758 w 10000"/>
                <a:gd name="connsiteY9-192" fmla="*/ 10000 h 10000"/>
                <a:gd name="connsiteX0-193" fmla="*/ 3758 w 10000"/>
                <a:gd name="connsiteY0-194" fmla="*/ 10000 h 10000"/>
                <a:gd name="connsiteX1-195" fmla="*/ 2750 w 10000"/>
                <a:gd name="connsiteY1-196" fmla="*/ 9491 h 10000"/>
                <a:gd name="connsiteX2-197" fmla="*/ 132 w 10000"/>
                <a:gd name="connsiteY2-198" fmla="*/ 5509 h 10000"/>
                <a:gd name="connsiteX3-199" fmla="*/ 132 w 10000"/>
                <a:gd name="connsiteY3-200" fmla="*/ 4491 h 10000"/>
                <a:gd name="connsiteX4-201" fmla="*/ 2750 w 10000"/>
                <a:gd name="connsiteY4-202" fmla="*/ 510 h 10000"/>
                <a:gd name="connsiteX5-203" fmla="*/ 3758 w 10000"/>
                <a:gd name="connsiteY5-204" fmla="*/ 0 h 10000"/>
                <a:gd name="connsiteX6-205" fmla="*/ 8992 w 10000"/>
                <a:gd name="connsiteY6-206" fmla="*/ 0 h 10000"/>
                <a:gd name="connsiteX7-207" fmla="*/ 10000 w 10000"/>
                <a:gd name="connsiteY7-208" fmla="*/ 510 h 10000"/>
                <a:gd name="connsiteX8-209" fmla="*/ 7657 w 10000"/>
                <a:gd name="connsiteY8-210" fmla="*/ 5358 h 10000"/>
                <a:gd name="connsiteX9-211" fmla="*/ 3758 w 10000"/>
                <a:gd name="connsiteY9-212" fmla="*/ 10000 h 10000"/>
                <a:gd name="connsiteX0-213" fmla="*/ 3758 w 10000"/>
                <a:gd name="connsiteY0-214" fmla="*/ 10000 h 10000"/>
                <a:gd name="connsiteX1-215" fmla="*/ 2750 w 10000"/>
                <a:gd name="connsiteY1-216" fmla="*/ 9491 h 10000"/>
                <a:gd name="connsiteX2-217" fmla="*/ 132 w 10000"/>
                <a:gd name="connsiteY2-218" fmla="*/ 5509 h 10000"/>
                <a:gd name="connsiteX3-219" fmla="*/ 132 w 10000"/>
                <a:gd name="connsiteY3-220" fmla="*/ 4491 h 10000"/>
                <a:gd name="connsiteX4-221" fmla="*/ 2750 w 10000"/>
                <a:gd name="connsiteY4-222" fmla="*/ 510 h 10000"/>
                <a:gd name="connsiteX5-223" fmla="*/ 3758 w 10000"/>
                <a:gd name="connsiteY5-224" fmla="*/ 0 h 10000"/>
                <a:gd name="connsiteX6-225" fmla="*/ 8992 w 10000"/>
                <a:gd name="connsiteY6-226" fmla="*/ 0 h 10000"/>
                <a:gd name="connsiteX7-227" fmla="*/ 10000 w 10000"/>
                <a:gd name="connsiteY7-228" fmla="*/ 510 h 10000"/>
                <a:gd name="connsiteX8-229" fmla="*/ 6803 w 10000"/>
                <a:gd name="connsiteY8-230" fmla="*/ 4894 h 10000"/>
                <a:gd name="connsiteX9-231" fmla="*/ 3758 w 10000"/>
                <a:gd name="connsiteY9-232" fmla="*/ 10000 h 10000"/>
                <a:gd name="connsiteX0-233" fmla="*/ 3758 w 10000"/>
                <a:gd name="connsiteY0-234" fmla="*/ 10000 h 10000"/>
                <a:gd name="connsiteX1-235" fmla="*/ 2750 w 10000"/>
                <a:gd name="connsiteY1-236" fmla="*/ 9491 h 10000"/>
                <a:gd name="connsiteX2-237" fmla="*/ 132 w 10000"/>
                <a:gd name="connsiteY2-238" fmla="*/ 5509 h 10000"/>
                <a:gd name="connsiteX3-239" fmla="*/ 132 w 10000"/>
                <a:gd name="connsiteY3-240" fmla="*/ 4491 h 10000"/>
                <a:gd name="connsiteX4-241" fmla="*/ 2750 w 10000"/>
                <a:gd name="connsiteY4-242" fmla="*/ 510 h 10000"/>
                <a:gd name="connsiteX5-243" fmla="*/ 3758 w 10000"/>
                <a:gd name="connsiteY5-244" fmla="*/ 0 h 10000"/>
                <a:gd name="connsiteX6-245" fmla="*/ 8992 w 10000"/>
                <a:gd name="connsiteY6-246" fmla="*/ 0 h 10000"/>
                <a:gd name="connsiteX7-247" fmla="*/ 10000 w 10000"/>
                <a:gd name="connsiteY7-248" fmla="*/ 510 h 10000"/>
                <a:gd name="connsiteX8-249" fmla="*/ 6803 w 10000"/>
                <a:gd name="connsiteY8-250" fmla="*/ 4894 h 10000"/>
                <a:gd name="connsiteX9-251" fmla="*/ 3758 w 10000"/>
                <a:gd name="connsiteY9-252" fmla="*/ 10000 h 10000"/>
                <a:gd name="connsiteX0-253" fmla="*/ 3758 w 10000"/>
                <a:gd name="connsiteY0-254" fmla="*/ 10000 h 10000"/>
                <a:gd name="connsiteX1-255" fmla="*/ 2750 w 10000"/>
                <a:gd name="connsiteY1-256" fmla="*/ 9491 h 10000"/>
                <a:gd name="connsiteX2-257" fmla="*/ 132 w 10000"/>
                <a:gd name="connsiteY2-258" fmla="*/ 5509 h 10000"/>
                <a:gd name="connsiteX3-259" fmla="*/ 132 w 10000"/>
                <a:gd name="connsiteY3-260" fmla="*/ 4491 h 10000"/>
                <a:gd name="connsiteX4-261" fmla="*/ 2750 w 10000"/>
                <a:gd name="connsiteY4-262" fmla="*/ 510 h 10000"/>
                <a:gd name="connsiteX5-263" fmla="*/ 3758 w 10000"/>
                <a:gd name="connsiteY5-264" fmla="*/ 0 h 10000"/>
                <a:gd name="connsiteX6-265" fmla="*/ 8992 w 10000"/>
                <a:gd name="connsiteY6-266" fmla="*/ 0 h 10000"/>
                <a:gd name="connsiteX7-267" fmla="*/ 10000 w 10000"/>
                <a:gd name="connsiteY7-268" fmla="*/ 510 h 10000"/>
                <a:gd name="connsiteX8-269" fmla="*/ 6803 w 10000"/>
                <a:gd name="connsiteY8-270" fmla="*/ 4894 h 10000"/>
                <a:gd name="connsiteX9-271" fmla="*/ 3758 w 10000"/>
                <a:gd name="connsiteY9-272" fmla="*/ 10000 h 10000"/>
                <a:gd name="connsiteX0-273" fmla="*/ 3758 w 10027"/>
                <a:gd name="connsiteY0-274" fmla="*/ 10000 h 10000"/>
                <a:gd name="connsiteX1-275" fmla="*/ 2750 w 10027"/>
                <a:gd name="connsiteY1-276" fmla="*/ 9491 h 10000"/>
                <a:gd name="connsiteX2-277" fmla="*/ 132 w 10027"/>
                <a:gd name="connsiteY2-278" fmla="*/ 5509 h 10000"/>
                <a:gd name="connsiteX3-279" fmla="*/ 132 w 10027"/>
                <a:gd name="connsiteY3-280" fmla="*/ 4491 h 10000"/>
                <a:gd name="connsiteX4-281" fmla="*/ 2750 w 10027"/>
                <a:gd name="connsiteY4-282" fmla="*/ 510 h 10000"/>
                <a:gd name="connsiteX5-283" fmla="*/ 3758 w 10027"/>
                <a:gd name="connsiteY5-284" fmla="*/ 0 h 10000"/>
                <a:gd name="connsiteX6-285" fmla="*/ 8992 w 10027"/>
                <a:gd name="connsiteY6-286" fmla="*/ 0 h 10000"/>
                <a:gd name="connsiteX7-287" fmla="*/ 10000 w 10027"/>
                <a:gd name="connsiteY7-288" fmla="*/ 510 h 10000"/>
                <a:gd name="connsiteX8-289" fmla="*/ 6803 w 10027"/>
                <a:gd name="connsiteY8-290" fmla="*/ 4894 h 10000"/>
                <a:gd name="connsiteX9-291" fmla="*/ 3758 w 10027"/>
                <a:gd name="connsiteY9-292" fmla="*/ 10000 h 10000"/>
                <a:gd name="connsiteX0-293" fmla="*/ 3758 w 10033"/>
                <a:gd name="connsiteY0-294" fmla="*/ 10000 h 10000"/>
                <a:gd name="connsiteX1-295" fmla="*/ 2750 w 10033"/>
                <a:gd name="connsiteY1-296" fmla="*/ 9491 h 10000"/>
                <a:gd name="connsiteX2-297" fmla="*/ 132 w 10033"/>
                <a:gd name="connsiteY2-298" fmla="*/ 5509 h 10000"/>
                <a:gd name="connsiteX3-299" fmla="*/ 132 w 10033"/>
                <a:gd name="connsiteY3-300" fmla="*/ 4491 h 10000"/>
                <a:gd name="connsiteX4-301" fmla="*/ 2750 w 10033"/>
                <a:gd name="connsiteY4-302" fmla="*/ 510 h 10000"/>
                <a:gd name="connsiteX5-303" fmla="*/ 3758 w 10033"/>
                <a:gd name="connsiteY5-304" fmla="*/ 0 h 10000"/>
                <a:gd name="connsiteX6-305" fmla="*/ 8992 w 10033"/>
                <a:gd name="connsiteY6-306" fmla="*/ 0 h 10000"/>
                <a:gd name="connsiteX7-307" fmla="*/ 10000 w 10033"/>
                <a:gd name="connsiteY7-308" fmla="*/ 510 h 10000"/>
                <a:gd name="connsiteX8-309" fmla="*/ 6864 w 10033"/>
                <a:gd name="connsiteY8-310" fmla="*/ 5055 h 10000"/>
                <a:gd name="connsiteX9-311" fmla="*/ 3758 w 10033"/>
                <a:gd name="connsiteY9-312" fmla="*/ 10000 h 10000"/>
                <a:gd name="connsiteX0-313" fmla="*/ 3758 w 10035"/>
                <a:gd name="connsiteY0-314" fmla="*/ 10000 h 10000"/>
                <a:gd name="connsiteX1-315" fmla="*/ 2750 w 10035"/>
                <a:gd name="connsiteY1-316" fmla="*/ 9491 h 10000"/>
                <a:gd name="connsiteX2-317" fmla="*/ 132 w 10035"/>
                <a:gd name="connsiteY2-318" fmla="*/ 5509 h 10000"/>
                <a:gd name="connsiteX3-319" fmla="*/ 132 w 10035"/>
                <a:gd name="connsiteY3-320" fmla="*/ 4491 h 10000"/>
                <a:gd name="connsiteX4-321" fmla="*/ 2750 w 10035"/>
                <a:gd name="connsiteY4-322" fmla="*/ 510 h 10000"/>
                <a:gd name="connsiteX5-323" fmla="*/ 3758 w 10035"/>
                <a:gd name="connsiteY5-324" fmla="*/ 0 h 10000"/>
                <a:gd name="connsiteX6-325" fmla="*/ 8992 w 10035"/>
                <a:gd name="connsiteY6-326" fmla="*/ 0 h 10000"/>
                <a:gd name="connsiteX7-327" fmla="*/ 10000 w 10035"/>
                <a:gd name="connsiteY7-328" fmla="*/ 510 h 10000"/>
                <a:gd name="connsiteX8-329" fmla="*/ 6864 w 10035"/>
                <a:gd name="connsiteY8-330" fmla="*/ 5055 h 10000"/>
                <a:gd name="connsiteX9-331" fmla="*/ 3758 w 10035"/>
                <a:gd name="connsiteY9-332" fmla="*/ 10000 h 10000"/>
                <a:gd name="connsiteX0-333" fmla="*/ 3758 w 10008"/>
                <a:gd name="connsiteY0-334" fmla="*/ 10000 h 10000"/>
                <a:gd name="connsiteX1-335" fmla="*/ 2750 w 10008"/>
                <a:gd name="connsiteY1-336" fmla="*/ 9491 h 10000"/>
                <a:gd name="connsiteX2-337" fmla="*/ 132 w 10008"/>
                <a:gd name="connsiteY2-338" fmla="*/ 5509 h 10000"/>
                <a:gd name="connsiteX3-339" fmla="*/ 132 w 10008"/>
                <a:gd name="connsiteY3-340" fmla="*/ 4491 h 10000"/>
                <a:gd name="connsiteX4-341" fmla="*/ 2750 w 10008"/>
                <a:gd name="connsiteY4-342" fmla="*/ 510 h 10000"/>
                <a:gd name="connsiteX5-343" fmla="*/ 3758 w 10008"/>
                <a:gd name="connsiteY5-344" fmla="*/ 0 h 10000"/>
                <a:gd name="connsiteX6-345" fmla="*/ 8992 w 10008"/>
                <a:gd name="connsiteY6-346" fmla="*/ 0 h 10000"/>
                <a:gd name="connsiteX7-347" fmla="*/ 10000 w 10008"/>
                <a:gd name="connsiteY7-348" fmla="*/ 510 h 10000"/>
                <a:gd name="connsiteX8-349" fmla="*/ 6864 w 10008"/>
                <a:gd name="connsiteY8-350" fmla="*/ 5055 h 10000"/>
                <a:gd name="connsiteX9-351" fmla="*/ 3758 w 10008"/>
                <a:gd name="connsiteY9-352" fmla="*/ 10000 h 10000"/>
                <a:gd name="connsiteX0-353" fmla="*/ 3758 w 10031"/>
                <a:gd name="connsiteY0-354" fmla="*/ 10000 h 10000"/>
                <a:gd name="connsiteX1-355" fmla="*/ 2750 w 10031"/>
                <a:gd name="connsiteY1-356" fmla="*/ 9491 h 10000"/>
                <a:gd name="connsiteX2-357" fmla="*/ 132 w 10031"/>
                <a:gd name="connsiteY2-358" fmla="*/ 5509 h 10000"/>
                <a:gd name="connsiteX3-359" fmla="*/ 132 w 10031"/>
                <a:gd name="connsiteY3-360" fmla="*/ 4491 h 10000"/>
                <a:gd name="connsiteX4-361" fmla="*/ 2750 w 10031"/>
                <a:gd name="connsiteY4-362" fmla="*/ 510 h 10000"/>
                <a:gd name="connsiteX5-363" fmla="*/ 3758 w 10031"/>
                <a:gd name="connsiteY5-364" fmla="*/ 0 h 10000"/>
                <a:gd name="connsiteX6-365" fmla="*/ 8992 w 10031"/>
                <a:gd name="connsiteY6-366" fmla="*/ 0 h 10000"/>
                <a:gd name="connsiteX7-367" fmla="*/ 10000 w 10031"/>
                <a:gd name="connsiteY7-368" fmla="*/ 510 h 10000"/>
                <a:gd name="connsiteX8-369" fmla="*/ 6864 w 10031"/>
                <a:gd name="connsiteY8-370" fmla="*/ 5055 h 10000"/>
                <a:gd name="connsiteX9-371" fmla="*/ 3758 w 10031"/>
                <a:gd name="connsiteY9-372" fmla="*/ 10000 h 10000"/>
                <a:gd name="connsiteX0-373" fmla="*/ 3758 w 10031"/>
                <a:gd name="connsiteY0-374" fmla="*/ 10000 h 10000"/>
                <a:gd name="connsiteX1-375" fmla="*/ 2750 w 10031"/>
                <a:gd name="connsiteY1-376" fmla="*/ 9491 h 10000"/>
                <a:gd name="connsiteX2-377" fmla="*/ 132 w 10031"/>
                <a:gd name="connsiteY2-378" fmla="*/ 5509 h 10000"/>
                <a:gd name="connsiteX3-379" fmla="*/ 132 w 10031"/>
                <a:gd name="connsiteY3-380" fmla="*/ 4491 h 10000"/>
                <a:gd name="connsiteX4-381" fmla="*/ 2750 w 10031"/>
                <a:gd name="connsiteY4-382" fmla="*/ 510 h 10000"/>
                <a:gd name="connsiteX5-383" fmla="*/ 3758 w 10031"/>
                <a:gd name="connsiteY5-384" fmla="*/ 0 h 10000"/>
                <a:gd name="connsiteX6-385" fmla="*/ 8992 w 10031"/>
                <a:gd name="connsiteY6-386" fmla="*/ 0 h 10000"/>
                <a:gd name="connsiteX7-387" fmla="*/ 10000 w 10031"/>
                <a:gd name="connsiteY7-388" fmla="*/ 510 h 10000"/>
                <a:gd name="connsiteX8-389" fmla="*/ 6864 w 10031"/>
                <a:gd name="connsiteY8-390" fmla="*/ 5055 h 10000"/>
                <a:gd name="connsiteX9-391" fmla="*/ 3758 w 10031"/>
                <a:gd name="connsiteY9-392" fmla="*/ 10000 h 10000"/>
                <a:gd name="connsiteX0-393" fmla="*/ 3758 w 10035"/>
                <a:gd name="connsiteY0-394" fmla="*/ 10000 h 10000"/>
                <a:gd name="connsiteX1-395" fmla="*/ 2750 w 10035"/>
                <a:gd name="connsiteY1-396" fmla="*/ 9491 h 10000"/>
                <a:gd name="connsiteX2-397" fmla="*/ 132 w 10035"/>
                <a:gd name="connsiteY2-398" fmla="*/ 5509 h 10000"/>
                <a:gd name="connsiteX3-399" fmla="*/ 132 w 10035"/>
                <a:gd name="connsiteY3-400" fmla="*/ 4491 h 10000"/>
                <a:gd name="connsiteX4-401" fmla="*/ 2750 w 10035"/>
                <a:gd name="connsiteY4-402" fmla="*/ 510 h 10000"/>
                <a:gd name="connsiteX5-403" fmla="*/ 3758 w 10035"/>
                <a:gd name="connsiteY5-404" fmla="*/ 0 h 10000"/>
                <a:gd name="connsiteX6-405" fmla="*/ 8992 w 10035"/>
                <a:gd name="connsiteY6-406" fmla="*/ 0 h 10000"/>
                <a:gd name="connsiteX7-407" fmla="*/ 10000 w 10035"/>
                <a:gd name="connsiteY7-408" fmla="*/ 510 h 10000"/>
                <a:gd name="connsiteX8-409" fmla="*/ 6864 w 10035"/>
                <a:gd name="connsiteY8-410" fmla="*/ 5055 h 10000"/>
                <a:gd name="connsiteX9-411" fmla="*/ 3758 w 10035"/>
                <a:gd name="connsiteY9-412" fmla="*/ 10000 h 10000"/>
                <a:gd name="connsiteX0-413" fmla="*/ 3758 w 10008"/>
                <a:gd name="connsiteY0-414" fmla="*/ 10000 h 10000"/>
                <a:gd name="connsiteX1-415" fmla="*/ 2750 w 10008"/>
                <a:gd name="connsiteY1-416" fmla="*/ 9491 h 10000"/>
                <a:gd name="connsiteX2-417" fmla="*/ 132 w 10008"/>
                <a:gd name="connsiteY2-418" fmla="*/ 5509 h 10000"/>
                <a:gd name="connsiteX3-419" fmla="*/ 132 w 10008"/>
                <a:gd name="connsiteY3-420" fmla="*/ 4491 h 10000"/>
                <a:gd name="connsiteX4-421" fmla="*/ 2750 w 10008"/>
                <a:gd name="connsiteY4-422" fmla="*/ 510 h 10000"/>
                <a:gd name="connsiteX5-423" fmla="*/ 3758 w 10008"/>
                <a:gd name="connsiteY5-424" fmla="*/ 0 h 10000"/>
                <a:gd name="connsiteX6-425" fmla="*/ 8992 w 10008"/>
                <a:gd name="connsiteY6-426" fmla="*/ 0 h 10000"/>
                <a:gd name="connsiteX7-427" fmla="*/ 10000 w 10008"/>
                <a:gd name="connsiteY7-428" fmla="*/ 510 h 10000"/>
                <a:gd name="connsiteX8-429" fmla="*/ 6864 w 10008"/>
                <a:gd name="connsiteY8-430" fmla="*/ 5055 h 10000"/>
                <a:gd name="connsiteX9-431" fmla="*/ 3758 w 10008"/>
                <a:gd name="connsiteY9-432" fmla="*/ 10000 h 10000"/>
                <a:gd name="connsiteX0-433" fmla="*/ 3758 w 10008"/>
                <a:gd name="connsiteY0-434" fmla="*/ 10000 h 10000"/>
                <a:gd name="connsiteX1-435" fmla="*/ 2750 w 10008"/>
                <a:gd name="connsiteY1-436" fmla="*/ 9491 h 10000"/>
                <a:gd name="connsiteX2-437" fmla="*/ 132 w 10008"/>
                <a:gd name="connsiteY2-438" fmla="*/ 5509 h 10000"/>
                <a:gd name="connsiteX3-439" fmla="*/ 132 w 10008"/>
                <a:gd name="connsiteY3-440" fmla="*/ 4491 h 10000"/>
                <a:gd name="connsiteX4-441" fmla="*/ 2750 w 10008"/>
                <a:gd name="connsiteY4-442" fmla="*/ 510 h 10000"/>
                <a:gd name="connsiteX5-443" fmla="*/ 3758 w 10008"/>
                <a:gd name="connsiteY5-444" fmla="*/ 0 h 10000"/>
                <a:gd name="connsiteX6-445" fmla="*/ 8992 w 10008"/>
                <a:gd name="connsiteY6-446" fmla="*/ 0 h 10000"/>
                <a:gd name="connsiteX7-447" fmla="*/ 10000 w 10008"/>
                <a:gd name="connsiteY7-448" fmla="*/ 510 h 10000"/>
                <a:gd name="connsiteX8-449" fmla="*/ 6864 w 10008"/>
                <a:gd name="connsiteY8-450" fmla="*/ 5055 h 10000"/>
                <a:gd name="connsiteX9-451" fmla="*/ 3758 w 10008"/>
                <a:gd name="connsiteY9-452" fmla="*/ 10000 h 10000"/>
                <a:gd name="connsiteX0-453" fmla="*/ 3758 w 10008"/>
                <a:gd name="connsiteY0-454" fmla="*/ 10000 h 10000"/>
                <a:gd name="connsiteX1-455" fmla="*/ 2750 w 10008"/>
                <a:gd name="connsiteY1-456" fmla="*/ 9491 h 10000"/>
                <a:gd name="connsiteX2-457" fmla="*/ 132 w 10008"/>
                <a:gd name="connsiteY2-458" fmla="*/ 5509 h 10000"/>
                <a:gd name="connsiteX3-459" fmla="*/ 132 w 10008"/>
                <a:gd name="connsiteY3-460" fmla="*/ 4491 h 10000"/>
                <a:gd name="connsiteX4-461" fmla="*/ 2750 w 10008"/>
                <a:gd name="connsiteY4-462" fmla="*/ 510 h 10000"/>
                <a:gd name="connsiteX5-463" fmla="*/ 3758 w 10008"/>
                <a:gd name="connsiteY5-464" fmla="*/ 0 h 10000"/>
                <a:gd name="connsiteX6-465" fmla="*/ 8992 w 10008"/>
                <a:gd name="connsiteY6-466" fmla="*/ 0 h 10000"/>
                <a:gd name="connsiteX7-467" fmla="*/ 10000 w 10008"/>
                <a:gd name="connsiteY7-468" fmla="*/ 510 h 10000"/>
                <a:gd name="connsiteX8-469" fmla="*/ 6864 w 10008"/>
                <a:gd name="connsiteY8-470" fmla="*/ 5055 h 10000"/>
                <a:gd name="connsiteX9-471" fmla="*/ 3758 w 10008"/>
                <a:gd name="connsiteY9-472" fmla="*/ 10000 h 10000"/>
                <a:gd name="connsiteX0-473" fmla="*/ 3758 w 10008"/>
                <a:gd name="connsiteY0-474" fmla="*/ 10000 h 10000"/>
                <a:gd name="connsiteX1-475" fmla="*/ 2750 w 10008"/>
                <a:gd name="connsiteY1-476" fmla="*/ 9491 h 10000"/>
                <a:gd name="connsiteX2-477" fmla="*/ 132 w 10008"/>
                <a:gd name="connsiteY2-478" fmla="*/ 5509 h 10000"/>
                <a:gd name="connsiteX3-479" fmla="*/ 132 w 10008"/>
                <a:gd name="connsiteY3-480" fmla="*/ 4491 h 10000"/>
                <a:gd name="connsiteX4-481" fmla="*/ 2750 w 10008"/>
                <a:gd name="connsiteY4-482" fmla="*/ 510 h 10000"/>
                <a:gd name="connsiteX5-483" fmla="*/ 3758 w 10008"/>
                <a:gd name="connsiteY5-484" fmla="*/ 0 h 10000"/>
                <a:gd name="connsiteX6-485" fmla="*/ 8992 w 10008"/>
                <a:gd name="connsiteY6-486" fmla="*/ 0 h 10000"/>
                <a:gd name="connsiteX7-487" fmla="*/ 10000 w 10008"/>
                <a:gd name="connsiteY7-488" fmla="*/ 510 h 10000"/>
                <a:gd name="connsiteX8-489" fmla="*/ 6864 w 10008"/>
                <a:gd name="connsiteY8-490" fmla="*/ 5055 h 10000"/>
                <a:gd name="connsiteX9-491" fmla="*/ 3758 w 10008"/>
                <a:gd name="connsiteY9-492" fmla="*/ 10000 h 10000"/>
                <a:gd name="connsiteX0-493" fmla="*/ 3758 w 10008"/>
                <a:gd name="connsiteY0-494" fmla="*/ 10000 h 10000"/>
                <a:gd name="connsiteX1-495" fmla="*/ 2750 w 10008"/>
                <a:gd name="connsiteY1-496" fmla="*/ 9491 h 10000"/>
                <a:gd name="connsiteX2-497" fmla="*/ 132 w 10008"/>
                <a:gd name="connsiteY2-498" fmla="*/ 5509 h 10000"/>
                <a:gd name="connsiteX3-499" fmla="*/ 132 w 10008"/>
                <a:gd name="connsiteY3-500" fmla="*/ 4491 h 10000"/>
                <a:gd name="connsiteX4-501" fmla="*/ 2750 w 10008"/>
                <a:gd name="connsiteY4-502" fmla="*/ 510 h 10000"/>
                <a:gd name="connsiteX5-503" fmla="*/ 3758 w 10008"/>
                <a:gd name="connsiteY5-504" fmla="*/ 0 h 10000"/>
                <a:gd name="connsiteX6-505" fmla="*/ 8992 w 10008"/>
                <a:gd name="connsiteY6-506" fmla="*/ 0 h 10000"/>
                <a:gd name="connsiteX7-507" fmla="*/ 10000 w 10008"/>
                <a:gd name="connsiteY7-508" fmla="*/ 510 h 10000"/>
                <a:gd name="connsiteX8-509" fmla="*/ 6864 w 10008"/>
                <a:gd name="connsiteY8-510" fmla="*/ 5055 h 10000"/>
                <a:gd name="connsiteX9-511" fmla="*/ 3758 w 10008"/>
                <a:gd name="connsiteY9-512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0008" h="10000">
                  <a:moveTo>
                    <a:pt x="3758" y="10000"/>
                  </a:moveTo>
                  <a:cubicBezTo>
                    <a:pt x="3393" y="10000"/>
                    <a:pt x="2935" y="9770"/>
                    <a:pt x="2750" y="9491"/>
                  </a:cubicBezTo>
                  <a:lnTo>
                    <a:pt x="132" y="5509"/>
                  </a:lnTo>
                  <a:cubicBezTo>
                    <a:pt x="-44" y="5230"/>
                    <a:pt x="-44" y="4770"/>
                    <a:pt x="132" y="4491"/>
                  </a:cubicBezTo>
                  <a:lnTo>
                    <a:pt x="2750" y="510"/>
                  </a:lnTo>
                  <a:cubicBezTo>
                    <a:pt x="2935" y="231"/>
                    <a:pt x="3393" y="0"/>
                    <a:pt x="3758" y="0"/>
                  </a:cubicBezTo>
                  <a:lnTo>
                    <a:pt x="8992" y="0"/>
                  </a:lnTo>
                  <a:cubicBezTo>
                    <a:pt x="9365" y="0"/>
                    <a:pt x="9853" y="233"/>
                    <a:pt x="10000" y="510"/>
                  </a:cubicBezTo>
                  <a:cubicBezTo>
                    <a:pt x="10057" y="2976"/>
                    <a:pt x="9918" y="4465"/>
                    <a:pt x="6864" y="5055"/>
                  </a:cubicBezTo>
                  <a:cubicBezTo>
                    <a:pt x="3496" y="5539"/>
                    <a:pt x="4596" y="9371"/>
                    <a:pt x="3758" y="10000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rgbClr val="FFFFFF">
                    <a:alpha val="23000"/>
                  </a:srgbClr>
                </a:gs>
                <a:gs pos="0">
                  <a:schemeClr val="bg1">
                    <a:alpha val="0"/>
                  </a:schemeClr>
                </a:gs>
                <a:gs pos="74000">
                  <a:schemeClr val="bg1">
                    <a:lumMod val="88000"/>
                    <a:lumOff val="12000"/>
                    <a:alpha val="80000"/>
                  </a:schemeClr>
                </a:gs>
              </a:gsLst>
              <a:lin ang="2700000" scaled="1"/>
              <a:tileRect/>
            </a:gradFill>
            <a:ln w="12700">
              <a:noFill/>
            </a:ln>
            <a:effec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73" name="文本框 68"/>
            <p:cNvSpPr txBox="1"/>
            <p:nvPr/>
          </p:nvSpPr>
          <p:spPr>
            <a:xfrm>
              <a:off x="4567566" y="2647635"/>
              <a:ext cx="1104544" cy="68389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流行</a:t>
              </a:r>
              <a:endPara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现状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5" name="TextBox 23"/>
          <p:cNvSpPr>
            <a:spLocks noChangeArrowheads="1"/>
          </p:cNvSpPr>
          <p:nvPr/>
        </p:nvSpPr>
        <p:spPr bwMode="auto">
          <a:xfrm>
            <a:off x="2917673" y="1463055"/>
            <a:ext cx="4161184" cy="9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近年来，数据挖掘引起了信息产业界的极大关注，每时每刻产生的海量数据存在极具价值的分析发掘潜能。</a:t>
            </a:r>
          </a:p>
        </p:txBody>
      </p:sp>
      <p:sp>
        <p:nvSpPr>
          <p:cNvPr id="86" name="TextBox 25"/>
          <p:cNvSpPr>
            <a:spLocks noChangeArrowheads="1"/>
          </p:cNvSpPr>
          <p:nvPr/>
        </p:nvSpPr>
        <p:spPr bwMode="auto">
          <a:xfrm>
            <a:off x="2075450" y="3041497"/>
            <a:ext cx="4155803" cy="1230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随着大数据时代的强势来袭，许多高校已经陆续对数据挖掘进行探索。但数据挖掘包含的复杂过程为高校开展教学带来了很大的难度。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5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3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5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3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5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3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4" dur="3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35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3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ldLvl="0" animBg="1"/>
      <p:bldP spid="62" grpId="0" bldLvl="0" animBg="1"/>
      <p:bldP spid="36" grpId="0"/>
      <p:bldP spid="85" grpId="0"/>
      <p:bldP spid="8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787170" y="227424"/>
            <a:ext cx="1554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设计背景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4" y="923922"/>
            <a:ext cx="6718676" cy="1322442"/>
          </a:xfrm>
          <a:prstGeom prst="rect">
            <a:avLst/>
          </a:prstGeom>
        </p:spPr>
      </p:pic>
      <p:sp>
        <p:nvSpPr>
          <p:cNvPr id="39" name="右箭头 38"/>
          <p:cNvSpPr/>
          <p:nvPr/>
        </p:nvSpPr>
        <p:spPr>
          <a:xfrm rot="5400000">
            <a:off x="3765379" y="3216345"/>
            <a:ext cx="557868" cy="372645"/>
          </a:xfrm>
          <a:prstGeom prst="rightArrow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70013" y="2246365"/>
            <a:ext cx="5192372" cy="1564454"/>
            <a:chOff x="1070013" y="2246365"/>
            <a:chExt cx="5192372" cy="1564454"/>
          </a:xfrm>
        </p:grpSpPr>
        <p:sp>
          <p:nvSpPr>
            <p:cNvPr id="25" name="右箭头 24"/>
            <p:cNvSpPr/>
            <p:nvPr/>
          </p:nvSpPr>
          <p:spPr>
            <a:xfrm rot="5400000">
              <a:off x="2492810" y="2338976"/>
              <a:ext cx="557868" cy="372645"/>
            </a:xfrm>
            <a:prstGeom prst="rightArrow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7" name="文本框 8"/>
            <p:cNvSpPr txBox="1"/>
            <p:nvPr/>
          </p:nvSpPr>
          <p:spPr>
            <a:xfrm>
              <a:off x="2262193" y="2804231"/>
              <a:ext cx="12308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数据理解</a:t>
              </a:r>
              <a:endParaRPr lang="en-US" altLang="zh-CN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右箭头 27"/>
            <p:cNvSpPr/>
            <p:nvPr/>
          </p:nvSpPr>
          <p:spPr>
            <a:xfrm rot="5400000">
              <a:off x="3571186" y="2338976"/>
              <a:ext cx="557868" cy="372645"/>
            </a:xfrm>
            <a:prstGeom prst="rightArrow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9" name="文本框 8"/>
            <p:cNvSpPr txBox="1"/>
            <p:nvPr/>
          </p:nvSpPr>
          <p:spPr>
            <a:xfrm>
              <a:off x="3333596" y="2804231"/>
              <a:ext cx="1121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数据处理</a:t>
              </a:r>
              <a:endPara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0" name="文本框 8"/>
            <p:cNvSpPr txBox="1"/>
            <p:nvPr/>
          </p:nvSpPr>
          <p:spPr>
            <a:xfrm>
              <a:off x="4366644" y="2804231"/>
              <a:ext cx="1159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建立模型</a:t>
              </a:r>
              <a:endPara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1" name="右箭头 30"/>
            <p:cNvSpPr/>
            <p:nvPr/>
          </p:nvSpPr>
          <p:spPr>
            <a:xfrm rot="5400000">
              <a:off x="4551438" y="2342316"/>
              <a:ext cx="557868" cy="372645"/>
            </a:xfrm>
            <a:prstGeom prst="rightArrow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2" name="右箭头 31"/>
            <p:cNvSpPr/>
            <p:nvPr/>
          </p:nvSpPr>
          <p:spPr>
            <a:xfrm rot="5400000">
              <a:off x="5577513" y="2338976"/>
              <a:ext cx="557868" cy="372645"/>
            </a:xfrm>
            <a:prstGeom prst="rightArrow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3" name="文本框 8"/>
            <p:cNvSpPr txBox="1"/>
            <p:nvPr/>
          </p:nvSpPr>
          <p:spPr>
            <a:xfrm>
              <a:off x="5624301" y="2804231"/>
              <a:ext cx="638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….</a:t>
              </a: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013" y="2525298"/>
              <a:ext cx="871791" cy="878395"/>
            </a:xfrm>
            <a:prstGeom prst="rect">
              <a:avLst/>
            </a:prstGeom>
          </p:spPr>
        </p:pic>
        <p:sp>
          <p:nvSpPr>
            <p:cNvPr id="37" name="Line 58"/>
            <p:cNvSpPr>
              <a:spLocks noChangeShapeType="1"/>
            </p:cNvSpPr>
            <p:nvPr/>
          </p:nvSpPr>
          <p:spPr bwMode="auto">
            <a:xfrm flipV="1">
              <a:off x="1941804" y="2992543"/>
              <a:ext cx="434926" cy="5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文本框 8"/>
            <p:cNvSpPr txBox="1"/>
            <p:nvPr/>
          </p:nvSpPr>
          <p:spPr>
            <a:xfrm>
              <a:off x="1194495" y="3441487"/>
              <a:ext cx="860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学生</a:t>
              </a:r>
              <a:endParaRPr lang="en-US" altLang="zh-CN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43" name="文本框 8"/>
          <p:cNvSpPr txBox="1"/>
          <p:nvPr/>
        </p:nvSpPr>
        <p:spPr>
          <a:xfrm>
            <a:off x="4225601" y="3260937"/>
            <a:ext cx="1582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每个阶段提交</a:t>
            </a:r>
            <a:r>
              <a:rPr lang="zh-CN" altLang="en-US" sz="11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挖掘结果</a:t>
            </a:r>
            <a:endParaRPr lang="en-US" altLang="zh-CN" sz="1100" b="1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30567" y="3123733"/>
            <a:ext cx="8146049" cy="2046770"/>
            <a:chOff x="1030567" y="3123733"/>
            <a:chExt cx="8146049" cy="2046770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0567" y="3953524"/>
              <a:ext cx="971795" cy="790112"/>
            </a:xfrm>
            <a:prstGeom prst="rect">
              <a:avLst/>
            </a:prstGeom>
          </p:spPr>
        </p:pic>
        <p:sp>
          <p:nvSpPr>
            <p:cNvPr id="41" name="文本框 8"/>
            <p:cNvSpPr txBox="1"/>
            <p:nvPr/>
          </p:nvSpPr>
          <p:spPr>
            <a:xfrm>
              <a:off x="1194495" y="4801171"/>
              <a:ext cx="696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教师</a:t>
              </a:r>
              <a:endPara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2787" y="3699367"/>
              <a:ext cx="1249726" cy="1237522"/>
            </a:xfrm>
            <a:prstGeom prst="rect">
              <a:avLst/>
            </a:prstGeom>
          </p:spPr>
        </p:pic>
        <p:sp>
          <p:nvSpPr>
            <p:cNvPr id="42" name="Line 58"/>
            <p:cNvSpPr>
              <a:spLocks noChangeShapeType="1"/>
            </p:cNvSpPr>
            <p:nvPr/>
          </p:nvSpPr>
          <p:spPr bwMode="auto">
            <a:xfrm flipV="1">
              <a:off x="2002361" y="4348581"/>
              <a:ext cx="14404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文本框 8"/>
            <p:cNvSpPr txBox="1"/>
            <p:nvPr/>
          </p:nvSpPr>
          <p:spPr>
            <a:xfrm>
              <a:off x="2268480" y="4086970"/>
              <a:ext cx="8863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100" b="1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检阅、管控</a:t>
              </a:r>
              <a:endParaRPr lang="en-US" altLang="zh-CN" sz="1100" b="1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5" name="爆炸形 2 44"/>
            <p:cNvSpPr/>
            <p:nvPr/>
          </p:nvSpPr>
          <p:spPr>
            <a:xfrm>
              <a:off x="5401785" y="3123733"/>
              <a:ext cx="3774831" cy="1776712"/>
            </a:xfrm>
            <a:prstGeom prst="irregularSeal2">
              <a:avLst/>
            </a:prstGeom>
            <a:solidFill>
              <a:srgbClr val="FFFFCC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rgbClr val="FF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大量</a:t>
              </a:r>
              <a:r>
                <a:rPr lang="zh-CN" altLang="en-US" sz="2400" b="1" dirty="0" smtClean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精力管控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不便</a:t>
              </a:r>
              <a:endParaRPr lang="en-US" altLang="zh-CN" sz="2400" b="1" dirty="0" smtClean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6" name="Line 58"/>
            <p:cNvSpPr>
              <a:spLocks noChangeShapeType="1"/>
            </p:cNvSpPr>
            <p:nvPr/>
          </p:nvSpPr>
          <p:spPr bwMode="auto">
            <a:xfrm flipV="1">
              <a:off x="4690625" y="4291584"/>
              <a:ext cx="567075" cy="201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669538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 animBg="1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787170" y="227424"/>
            <a:ext cx="1554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设计背景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30567" y="923922"/>
            <a:ext cx="8686457" cy="4246581"/>
            <a:chOff x="1030567" y="923922"/>
            <a:chExt cx="8686457" cy="424658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724" y="923922"/>
              <a:ext cx="6718676" cy="1322442"/>
            </a:xfrm>
            <a:prstGeom prst="rect">
              <a:avLst/>
            </a:prstGeom>
          </p:spPr>
        </p:pic>
        <p:sp>
          <p:nvSpPr>
            <p:cNvPr id="25" name="右箭头 24"/>
            <p:cNvSpPr/>
            <p:nvPr/>
          </p:nvSpPr>
          <p:spPr>
            <a:xfrm rot="5400000">
              <a:off x="2492810" y="2338976"/>
              <a:ext cx="557868" cy="372645"/>
            </a:xfrm>
            <a:prstGeom prst="rightArrow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0567" y="3953524"/>
              <a:ext cx="971795" cy="790112"/>
            </a:xfrm>
            <a:prstGeom prst="rect">
              <a:avLst/>
            </a:prstGeom>
          </p:spPr>
        </p:pic>
        <p:sp>
          <p:nvSpPr>
            <p:cNvPr id="28" name="右箭头 27"/>
            <p:cNvSpPr/>
            <p:nvPr/>
          </p:nvSpPr>
          <p:spPr>
            <a:xfrm rot="5400000">
              <a:off x="3571186" y="2338976"/>
              <a:ext cx="557868" cy="372645"/>
            </a:xfrm>
            <a:prstGeom prst="rightArrow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1" name="右箭头 30"/>
            <p:cNvSpPr/>
            <p:nvPr/>
          </p:nvSpPr>
          <p:spPr>
            <a:xfrm rot="5400000">
              <a:off x="4551438" y="2342316"/>
              <a:ext cx="557868" cy="372645"/>
            </a:xfrm>
            <a:prstGeom prst="rightArrow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2" name="右箭头 31"/>
            <p:cNvSpPr/>
            <p:nvPr/>
          </p:nvSpPr>
          <p:spPr>
            <a:xfrm rot="5400000">
              <a:off x="5577513" y="2338976"/>
              <a:ext cx="557868" cy="372645"/>
            </a:xfrm>
            <a:prstGeom prst="rightArrow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013" y="2525298"/>
              <a:ext cx="871791" cy="878395"/>
            </a:xfrm>
            <a:prstGeom prst="rect">
              <a:avLst/>
            </a:prstGeom>
          </p:spPr>
        </p:pic>
        <p:sp>
          <p:nvSpPr>
            <p:cNvPr id="37" name="Line 58"/>
            <p:cNvSpPr>
              <a:spLocks noChangeShapeType="1"/>
            </p:cNvSpPr>
            <p:nvPr/>
          </p:nvSpPr>
          <p:spPr bwMode="auto">
            <a:xfrm flipV="1">
              <a:off x="1941804" y="2992543"/>
              <a:ext cx="434926" cy="5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文本框 8"/>
            <p:cNvSpPr txBox="1"/>
            <p:nvPr/>
          </p:nvSpPr>
          <p:spPr>
            <a:xfrm>
              <a:off x="1194495" y="3441487"/>
              <a:ext cx="860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solidFill>
                    <a:srgbClr val="FF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学生</a:t>
              </a:r>
              <a:endParaRPr lang="en-US" altLang="zh-CN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1" name="文本框 8"/>
            <p:cNvSpPr txBox="1"/>
            <p:nvPr/>
          </p:nvSpPr>
          <p:spPr>
            <a:xfrm>
              <a:off x="1194495" y="4801171"/>
              <a:ext cx="696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 smtClean="0">
                  <a:solidFill>
                    <a:srgbClr val="FF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教师</a:t>
              </a:r>
              <a:endParaRPr lang="en-US" altLang="zh-CN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2" name="Line 58"/>
            <p:cNvSpPr>
              <a:spLocks noChangeShapeType="1"/>
            </p:cNvSpPr>
            <p:nvPr/>
          </p:nvSpPr>
          <p:spPr bwMode="auto">
            <a:xfrm flipV="1">
              <a:off x="2002363" y="3895988"/>
              <a:ext cx="374368" cy="4791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Rectangle 27"/>
            <p:cNvSpPr>
              <a:spLocks noChangeArrowheads="1"/>
            </p:cNvSpPr>
            <p:nvPr/>
          </p:nvSpPr>
          <p:spPr bwMode="auto">
            <a:xfrm rot="16200000">
              <a:off x="3587716" y="1584804"/>
              <a:ext cx="1654290" cy="4076262"/>
            </a:xfrm>
            <a:prstGeom prst="rect">
              <a:avLst/>
            </a:prstGeom>
            <a:solidFill>
              <a:srgbClr val="FF9933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>
              <a:lvl1pPr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数据挖掘实践任务教学平台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右箭头 33"/>
            <p:cNvSpPr/>
            <p:nvPr/>
          </p:nvSpPr>
          <p:spPr>
            <a:xfrm>
              <a:off x="6452992" y="3441487"/>
              <a:ext cx="557868" cy="372645"/>
            </a:xfrm>
            <a:prstGeom prst="rightArrow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8" name="爆炸形 2 37"/>
            <p:cNvSpPr/>
            <p:nvPr/>
          </p:nvSpPr>
          <p:spPr>
            <a:xfrm>
              <a:off x="7010860" y="2629186"/>
              <a:ext cx="2706164" cy="1820894"/>
            </a:xfrm>
            <a:prstGeom prst="irregularSeal2">
              <a:avLst/>
            </a:prstGeom>
            <a:solidFill>
              <a:srgbClr val="FFFFCC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综合型教学平台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739064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1059972" y="1153828"/>
            <a:ext cx="2715343" cy="2714990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5842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lvl="0" algn="ctr"/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Part   </a:t>
            </a:r>
            <a:r>
              <a:rPr lang="en-US" altLang="zh-CN" sz="4800" dirty="0" smtClean="0">
                <a:ln w="12700">
                  <a:noFill/>
                </a:ln>
                <a:solidFill>
                  <a:srgbClr val="0070C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en-US" altLang="zh-CN" sz="4800" dirty="0">
              <a:ln w="12700">
                <a:noFill/>
              </a:ln>
              <a:solidFill>
                <a:srgbClr val="0070C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Freeform 6"/>
          <p:cNvSpPr/>
          <p:nvPr/>
        </p:nvSpPr>
        <p:spPr bwMode="auto">
          <a:xfrm>
            <a:off x="1751251" y="1354932"/>
            <a:ext cx="2021944" cy="2513410"/>
          </a:xfrm>
          <a:custGeom>
            <a:avLst/>
            <a:gdLst>
              <a:gd name="T0" fmla="*/ 1130 w 1696"/>
              <a:gd name="T1" fmla="*/ 0 h 2108"/>
              <a:gd name="T2" fmla="*/ 1696 w 1696"/>
              <a:gd name="T3" fmla="*/ 978 h 2108"/>
              <a:gd name="T4" fmla="*/ 566 w 1696"/>
              <a:gd name="T5" fmla="*/ 2108 h 2108"/>
              <a:gd name="T6" fmla="*/ 0 w 1696"/>
              <a:gd name="T7" fmla="*/ 1956 h 2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6" h="2108">
                <a:moveTo>
                  <a:pt x="1130" y="0"/>
                </a:moveTo>
                <a:cubicBezTo>
                  <a:pt x="1468" y="195"/>
                  <a:pt x="1696" y="560"/>
                  <a:pt x="1696" y="978"/>
                </a:cubicBezTo>
                <a:cubicBezTo>
                  <a:pt x="1696" y="1602"/>
                  <a:pt x="1190" y="2108"/>
                  <a:pt x="566" y="2108"/>
                </a:cubicBezTo>
                <a:cubicBezTo>
                  <a:pt x="360" y="2108"/>
                  <a:pt x="167" y="2052"/>
                  <a:pt x="0" y="1956"/>
                </a:cubicBezTo>
              </a:path>
            </a:pathLst>
          </a:cu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3" name="Freeform 7"/>
          <p:cNvSpPr/>
          <p:nvPr/>
        </p:nvSpPr>
        <p:spPr bwMode="auto">
          <a:xfrm>
            <a:off x="1079651" y="1175148"/>
            <a:ext cx="2018372" cy="2512219"/>
          </a:xfrm>
          <a:custGeom>
            <a:avLst/>
            <a:gdLst>
              <a:gd name="T0" fmla="*/ 563 w 1693"/>
              <a:gd name="T1" fmla="*/ 2107 h 2107"/>
              <a:gd name="T2" fmla="*/ 0 w 1693"/>
              <a:gd name="T3" fmla="*/ 1129 h 2107"/>
              <a:gd name="T4" fmla="*/ 1129 w 1693"/>
              <a:gd name="T5" fmla="*/ 0 h 2107"/>
              <a:gd name="T6" fmla="*/ 1693 w 1693"/>
              <a:gd name="T7" fmla="*/ 151 h 2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3" h="2107">
                <a:moveTo>
                  <a:pt x="563" y="2107"/>
                </a:moveTo>
                <a:cubicBezTo>
                  <a:pt x="227" y="1911"/>
                  <a:pt x="0" y="1547"/>
                  <a:pt x="0" y="1129"/>
                </a:cubicBezTo>
                <a:cubicBezTo>
                  <a:pt x="0" y="506"/>
                  <a:pt x="506" y="0"/>
                  <a:pt x="1129" y="0"/>
                </a:cubicBezTo>
                <a:cubicBezTo>
                  <a:pt x="1335" y="0"/>
                  <a:pt x="1527" y="55"/>
                  <a:pt x="1693" y="151"/>
                </a:cubicBezTo>
              </a:path>
            </a:pathLst>
          </a:cu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 flipH="1" flipV="1">
            <a:off x="839113" y="2382"/>
            <a:ext cx="2263673" cy="1354931"/>
          </a:xfrm>
          <a:prstGeom prst="line">
            <a:avLst/>
          </a:pr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H="1" flipV="1">
            <a:off x="1745297" y="3682604"/>
            <a:ext cx="2442290" cy="1469231"/>
          </a:xfrm>
          <a:prstGeom prst="line">
            <a:avLst/>
          </a:pr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6" name="TextBox 1"/>
          <p:cNvSpPr txBox="1"/>
          <p:nvPr/>
        </p:nvSpPr>
        <p:spPr>
          <a:xfrm>
            <a:off x="4990931" y="2004292"/>
            <a:ext cx="2800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4800" b="1" spc="3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系统模块</a:t>
            </a:r>
            <a:endParaRPr lang="zh-CN" altLang="en-US" sz="4800" b="1" spc="3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4574775" y="1275606"/>
            <a:ext cx="0" cy="2808312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42309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12" grpId="1" bldLvl="0" animBg="1"/>
      <p:bldP spid="13" grpId="0" bldLvl="0" animBg="1"/>
      <p:bldP spid="13" grpId="1" bldLvl="0" animBg="1"/>
      <p:bldP spid="14" grpId="0" bldLvl="0" animBg="1"/>
      <p:bldP spid="14" grpId="1" bldLvl="0" animBg="1"/>
      <p:bldP spid="15" grpId="0" bldLvl="0" animBg="1"/>
      <p:bldP spid="15" grpId="1" bldLvl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92655" y="391850"/>
            <a:ext cx="7904835" cy="691060"/>
            <a:chOff x="392655" y="391850"/>
            <a:chExt cx="7904835" cy="691060"/>
          </a:xfrm>
        </p:grpSpPr>
        <p:sp>
          <p:nvSpPr>
            <p:cNvPr id="21" name="文本框 14"/>
            <p:cNvSpPr txBox="1"/>
            <p:nvPr/>
          </p:nvSpPr>
          <p:spPr>
            <a:xfrm>
              <a:off x="2013175" y="528033"/>
              <a:ext cx="1357913" cy="369332"/>
            </a:xfrm>
            <a:prstGeom prst="rect">
              <a:avLst/>
            </a:prstGeom>
            <a:solidFill>
              <a:srgbClr val="FFC000">
                <a:alpha val="28000"/>
              </a:srgbClr>
            </a:solidFill>
            <a:ln w="12700">
              <a:noFill/>
              <a:prstDash val="dash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数据集仓库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15"/>
            <p:cNvSpPr txBox="1"/>
            <p:nvPr/>
          </p:nvSpPr>
          <p:spPr>
            <a:xfrm>
              <a:off x="3654365" y="528033"/>
              <a:ext cx="1200731" cy="369332"/>
            </a:xfrm>
            <a:prstGeom prst="rect">
              <a:avLst/>
            </a:prstGeom>
            <a:solidFill>
              <a:srgbClr val="FFC000">
                <a:alpha val="28000"/>
              </a:srgbClr>
            </a:solidFill>
            <a:ln w="12700">
              <a:noFill/>
              <a:prstDash val="dash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学生管理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16"/>
            <p:cNvSpPr txBox="1"/>
            <p:nvPr/>
          </p:nvSpPr>
          <p:spPr>
            <a:xfrm>
              <a:off x="5279845" y="515987"/>
              <a:ext cx="1347218" cy="369332"/>
            </a:xfrm>
            <a:prstGeom prst="rect">
              <a:avLst/>
            </a:prstGeom>
            <a:solidFill>
              <a:srgbClr val="FFC000">
                <a:alpha val="28000"/>
              </a:srgbClr>
            </a:solidFill>
            <a:ln w="12700">
              <a:noFill/>
              <a:prstDash val="dash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任务追踪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17"/>
            <p:cNvSpPr txBox="1"/>
            <p:nvPr/>
          </p:nvSpPr>
          <p:spPr>
            <a:xfrm>
              <a:off x="6957861" y="528033"/>
              <a:ext cx="1200731" cy="369332"/>
            </a:xfrm>
            <a:prstGeom prst="rect">
              <a:avLst/>
            </a:prstGeom>
            <a:solidFill>
              <a:srgbClr val="FFC000">
                <a:alpha val="28000"/>
              </a:srgbClr>
            </a:solidFill>
            <a:ln w="12700">
              <a:noFill/>
              <a:prstDash val="dash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数据挖掘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1809975" y="391850"/>
              <a:ext cx="6487515" cy="691060"/>
            </a:xfrm>
            <a:prstGeom prst="roundRect">
              <a:avLst>
                <a:gd name="adj" fmla="val 10627"/>
              </a:avLst>
            </a:prstGeom>
            <a:noFill/>
            <a:ln w="254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2"/>
            <p:cNvSpPr txBox="1"/>
            <p:nvPr/>
          </p:nvSpPr>
          <p:spPr>
            <a:xfrm>
              <a:off x="392655" y="414710"/>
              <a:ext cx="843280" cy="64633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7030A0"/>
              </a:solidFill>
              <a:prstDash val="solid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</a:t>
              </a:r>
            </a:p>
          </p:txBody>
        </p:sp>
      </p:grpSp>
      <p:sp>
        <p:nvSpPr>
          <p:cNvPr id="30" name="下箭头 29"/>
          <p:cNvSpPr/>
          <p:nvPr/>
        </p:nvSpPr>
        <p:spPr>
          <a:xfrm>
            <a:off x="666975" y="1061042"/>
            <a:ext cx="268761" cy="568526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92655" y="1493385"/>
            <a:ext cx="7904835" cy="691060"/>
            <a:chOff x="392655" y="1493385"/>
            <a:chExt cx="7904835" cy="691060"/>
          </a:xfrm>
        </p:grpSpPr>
        <p:sp>
          <p:nvSpPr>
            <p:cNvPr id="31" name="文本框 14"/>
            <p:cNvSpPr txBox="1"/>
            <p:nvPr/>
          </p:nvSpPr>
          <p:spPr>
            <a:xfrm>
              <a:off x="2013175" y="1629568"/>
              <a:ext cx="1357913" cy="369332"/>
            </a:xfrm>
            <a:prstGeom prst="rect">
              <a:avLst/>
            </a:prstGeom>
            <a:solidFill>
              <a:srgbClr val="CC00CC">
                <a:alpha val="28000"/>
              </a:srgbClr>
            </a:solidFill>
            <a:ln w="12700">
              <a:noFill/>
              <a:prstDash val="dash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数据集集成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15"/>
            <p:cNvSpPr txBox="1"/>
            <p:nvPr/>
          </p:nvSpPr>
          <p:spPr>
            <a:xfrm>
              <a:off x="3543205" y="1645829"/>
              <a:ext cx="1557715" cy="369332"/>
            </a:xfrm>
            <a:prstGeom prst="rect">
              <a:avLst/>
            </a:prstGeom>
            <a:solidFill>
              <a:srgbClr val="CC00CC">
                <a:alpha val="28000"/>
              </a:srgbClr>
            </a:solidFill>
            <a:ln w="12700">
              <a:noFill/>
              <a:prstDash val="dash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班级更迭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16"/>
            <p:cNvSpPr txBox="1"/>
            <p:nvPr/>
          </p:nvSpPr>
          <p:spPr>
            <a:xfrm>
              <a:off x="5228029" y="1629568"/>
              <a:ext cx="1450850" cy="369332"/>
            </a:xfrm>
            <a:prstGeom prst="rect">
              <a:avLst/>
            </a:prstGeom>
            <a:solidFill>
              <a:srgbClr val="CC00CC">
                <a:alpha val="28000"/>
              </a:srgbClr>
            </a:solidFill>
            <a:ln w="12700">
              <a:noFill/>
              <a:prstDash val="dash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教学管控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17"/>
            <p:cNvSpPr txBox="1"/>
            <p:nvPr/>
          </p:nvSpPr>
          <p:spPr>
            <a:xfrm>
              <a:off x="6883303" y="1629568"/>
              <a:ext cx="1339629" cy="369332"/>
            </a:xfrm>
            <a:prstGeom prst="rect">
              <a:avLst/>
            </a:prstGeom>
            <a:solidFill>
              <a:srgbClr val="CC00CC">
                <a:alpha val="28000"/>
              </a:srgbClr>
            </a:solidFill>
            <a:ln w="12700">
              <a:noFill/>
              <a:prstDash val="dash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数据可视化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1809975" y="1493385"/>
              <a:ext cx="6487515" cy="691060"/>
            </a:xfrm>
            <a:prstGeom prst="roundRect">
              <a:avLst>
                <a:gd name="adj" fmla="val 10627"/>
              </a:avLst>
            </a:prstGeom>
            <a:noFill/>
            <a:ln w="25400">
              <a:solidFill>
                <a:srgbClr val="CC00C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22"/>
            <p:cNvSpPr txBox="1"/>
            <p:nvPr/>
          </p:nvSpPr>
          <p:spPr>
            <a:xfrm>
              <a:off x="392655" y="1654249"/>
              <a:ext cx="843280" cy="3693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7030A0"/>
              </a:solidFill>
              <a:prstDash val="solid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下箭头 36"/>
          <p:cNvSpPr/>
          <p:nvPr/>
        </p:nvSpPr>
        <p:spPr>
          <a:xfrm>
            <a:off x="666974" y="2318396"/>
            <a:ext cx="268761" cy="1172827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" descr="âdata setâçå¾çæç´¢ç»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392655" y="2641222"/>
            <a:ext cx="7904835" cy="2438400"/>
            <a:chOff x="392655" y="2641222"/>
            <a:chExt cx="7904835" cy="2438400"/>
          </a:xfrm>
        </p:grpSpPr>
        <p:sp>
          <p:nvSpPr>
            <p:cNvPr id="18" name="圆角矩形 17"/>
            <p:cNvSpPr/>
            <p:nvPr/>
          </p:nvSpPr>
          <p:spPr>
            <a:xfrm>
              <a:off x="2058894" y="2829661"/>
              <a:ext cx="5943600" cy="903208"/>
            </a:xfrm>
            <a:prstGeom prst="roundRect">
              <a:avLst/>
            </a:prstGeom>
            <a:noFill/>
            <a:ln w="25400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2058894" y="3956550"/>
              <a:ext cx="5943600" cy="903208"/>
            </a:xfrm>
            <a:prstGeom prst="roundRect">
              <a:avLst/>
            </a:prstGeom>
            <a:noFill/>
            <a:ln w="2540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8411" y="3989795"/>
              <a:ext cx="4236836" cy="751601"/>
            </a:xfrm>
            <a:prstGeom prst="rect">
              <a:avLst/>
            </a:prstGeom>
          </p:spPr>
        </p:pic>
        <p:sp>
          <p:nvSpPr>
            <p:cNvPr id="26" name="文本框 9"/>
            <p:cNvSpPr txBox="1"/>
            <p:nvPr/>
          </p:nvSpPr>
          <p:spPr>
            <a:xfrm>
              <a:off x="6542400" y="4061207"/>
              <a:ext cx="1213774" cy="646331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 </a:t>
              </a:r>
            </a:p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数据分析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1809975" y="2641222"/>
              <a:ext cx="6487515" cy="2438400"/>
            </a:xfrm>
            <a:prstGeom prst="roundRect">
              <a:avLst>
                <a:gd name="adj" fmla="val 10417"/>
              </a:avLst>
            </a:prstGeom>
            <a:noFill/>
            <a:ln w="254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1"/>
            <p:cNvSpPr txBox="1"/>
            <p:nvPr/>
          </p:nvSpPr>
          <p:spPr>
            <a:xfrm>
              <a:off x="392655" y="3633384"/>
              <a:ext cx="843280" cy="64633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7030A0"/>
              </a:solidFill>
              <a:prstDash val="solid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核心技术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0657" y="3986614"/>
              <a:ext cx="931931" cy="751601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9681" y="2865030"/>
              <a:ext cx="3333597" cy="799052"/>
            </a:xfrm>
            <a:prstGeom prst="rect">
              <a:avLst/>
            </a:prstGeom>
          </p:spPr>
        </p:pic>
        <p:sp>
          <p:nvSpPr>
            <p:cNvPr id="10" name="文本框 8"/>
            <p:cNvSpPr txBox="1"/>
            <p:nvPr/>
          </p:nvSpPr>
          <p:spPr>
            <a:xfrm>
              <a:off x="5814065" y="2958099"/>
              <a:ext cx="1966532" cy="646331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J2EE</a:t>
              </a: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信息化技术</a:t>
              </a:r>
            </a:p>
          </p:txBody>
        </p:sp>
      </p:grpSp>
      <p:sp>
        <p:nvSpPr>
          <p:cNvPr id="38" name="Line 58"/>
          <p:cNvSpPr>
            <a:spLocks noChangeShapeType="1"/>
          </p:cNvSpPr>
          <p:nvPr/>
        </p:nvSpPr>
        <p:spPr bwMode="auto">
          <a:xfrm flipH="1">
            <a:off x="2692131" y="927430"/>
            <a:ext cx="0" cy="74265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Line 58"/>
          <p:cNvSpPr>
            <a:spLocks noChangeShapeType="1"/>
          </p:cNvSpPr>
          <p:nvPr/>
        </p:nvSpPr>
        <p:spPr bwMode="auto">
          <a:xfrm flipH="1">
            <a:off x="4257347" y="897365"/>
            <a:ext cx="0" cy="74265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Line 58"/>
          <p:cNvSpPr>
            <a:spLocks noChangeShapeType="1"/>
          </p:cNvSpPr>
          <p:nvPr/>
        </p:nvSpPr>
        <p:spPr bwMode="auto">
          <a:xfrm flipH="1">
            <a:off x="5953454" y="886909"/>
            <a:ext cx="0" cy="74265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Line 58"/>
          <p:cNvSpPr>
            <a:spLocks noChangeShapeType="1"/>
          </p:cNvSpPr>
          <p:nvPr/>
        </p:nvSpPr>
        <p:spPr bwMode="auto">
          <a:xfrm flipH="1">
            <a:off x="7617732" y="897365"/>
            <a:ext cx="0" cy="74265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5088089" y="2184445"/>
            <a:ext cx="268761" cy="45677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15438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1059972" y="1153828"/>
            <a:ext cx="2715343" cy="2714990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5842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lvl="0" algn="ctr"/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Part</a:t>
            </a:r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Helvetica Neue Condensed" pitchFamily="50" charset="0"/>
                <a:ea typeface="微软雅黑" panose="020B0503020204020204" pitchFamily="34" charset="-122"/>
              </a:rPr>
              <a:t> </a:t>
            </a:r>
            <a:r>
              <a:rPr lang="en-US" altLang="zh-CN" sz="4800" dirty="0" smtClean="0">
                <a:ln w="12700">
                  <a:noFill/>
                </a:ln>
                <a:solidFill>
                  <a:srgbClr val="0070C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en-US" altLang="zh-CN" sz="4800" dirty="0">
              <a:ln w="12700">
                <a:noFill/>
              </a:ln>
              <a:solidFill>
                <a:srgbClr val="0070C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Freeform 6"/>
          <p:cNvSpPr/>
          <p:nvPr/>
        </p:nvSpPr>
        <p:spPr bwMode="auto">
          <a:xfrm>
            <a:off x="1751251" y="1354932"/>
            <a:ext cx="2021944" cy="2513410"/>
          </a:xfrm>
          <a:custGeom>
            <a:avLst/>
            <a:gdLst>
              <a:gd name="T0" fmla="*/ 1130 w 1696"/>
              <a:gd name="T1" fmla="*/ 0 h 2108"/>
              <a:gd name="T2" fmla="*/ 1696 w 1696"/>
              <a:gd name="T3" fmla="*/ 978 h 2108"/>
              <a:gd name="T4" fmla="*/ 566 w 1696"/>
              <a:gd name="T5" fmla="*/ 2108 h 2108"/>
              <a:gd name="T6" fmla="*/ 0 w 1696"/>
              <a:gd name="T7" fmla="*/ 1956 h 2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6" h="2108">
                <a:moveTo>
                  <a:pt x="1130" y="0"/>
                </a:moveTo>
                <a:cubicBezTo>
                  <a:pt x="1468" y="195"/>
                  <a:pt x="1696" y="560"/>
                  <a:pt x="1696" y="978"/>
                </a:cubicBezTo>
                <a:cubicBezTo>
                  <a:pt x="1696" y="1602"/>
                  <a:pt x="1190" y="2108"/>
                  <a:pt x="566" y="2108"/>
                </a:cubicBezTo>
                <a:cubicBezTo>
                  <a:pt x="360" y="2108"/>
                  <a:pt x="167" y="2052"/>
                  <a:pt x="0" y="1956"/>
                </a:cubicBezTo>
              </a:path>
            </a:pathLst>
          </a:cu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3" name="Freeform 7"/>
          <p:cNvSpPr/>
          <p:nvPr/>
        </p:nvSpPr>
        <p:spPr bwMode="auto">
          <a:xfrm>
            <a:off x="1079651" y="1175148"/>
            <a:ext cx="2018372" cy="2512219"/>
          </a:xfrm>
          <a:custGeom>
            <a:avLst/>
            <a:gdLst>
              <a:gd name="T0" fmla="*/ 563 w 1693"/>
              <a:gd name="T1" fmla="*/ 2107 h 2107"/>
              <a:gd name="T2" fmla="*/ 0 w 1693"/>
              <a:gd name="T3" fmla="*/ 1129 h 2107"/>
              <a:gd name="T4" fmla="*/ 1129 w 1693"/>
              <a:gd name="T5" fmla="*/ 0 h 2107"/>
              <a:gd name="T6" fmla="*/ 1693 w 1693"/>
              <a:gd name="T7" fmla="*/ 151 h 2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3" h="2107">
                <a:moveTo>
                  <a:pt x="563" y="2107"/>
                </a:moveTo>
                <a:cubicBezTo>
                  <a:pt x="227" y="1911"/>
                  <a:pt x="0" y="1547"/>
                  <a:pt x="0" y="1129"/>
                </a:cubicBezTo>
                <a:cubicBezTo>
                  <a:pt x="0" y="506"/>
                  <a:pt x="506" y="0"/>
                  <a:pt x="1129" y="0"/>
                </a:cubicBezTo>
                <a:cubicBezTo>
                  <a:pt x="1335" y="0"/>
                  <a:pt x="1527" y="55"/>
                  <a:pt x="1693" y="151"/>
                </a:cubicBezTo>
              </a:path>
            </a:pathLst>
          </a:cu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 flipH="1" flipV="1">
            <a:off x="839113" y="2382"/>
            <a:ext cx="2263673" cy="1354931"/>
          </a:xfrm>
          <a:prstGeom prst="line">
            <a:avLst/>
          </a:pr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H="1" flipV="1">
            <a:off x="1745297" y="3682604"/>
            <a:ext cx="2442290" cy="1469231"/>
          </a:xfrm>
          <a:prstGeom prst="line">
            <a:avLst/>
          </a:prstGeom>
          <a:noFill/>
          <a:ln w="2" cap="flat">
            <a:solidFill>
              <a:srgbClr val="0070C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6" name="TextBox 1"/>
          <p:cNvSpPr txBox="1"/>
          <p:nvPr/>
        </p:nvSpPr>
        <p:spPr>
          <a:xfrm>
            <a:off x="4964261" y="2096367"/>
            <a:ext cx="2800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4800" b="1" spc="3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4574775" y="1275606"/>
            <a:ext cx="0" cy="2808312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12" grpId="1" bldLvl="0" animBg="1"/>
      <p:bldP spid="13" grpId="0" bldLvl="0" animBg="1"/>
      <p:bldP spid="13" grpId="1" bldLvl="0" animBg="1"/>
      <p:bldP spid="14" grpId="0" bldLvl="0" animBg="1"/>
      <p:bldP spid="14" grpId="1" bldLvl="0" animBg="1"/>
      <p:bldP spid="15" grpId="0" bldLvl="0" animBg="1"/>
      <p:bldP spid="15" grpId="1" bldLvl="0" animBg="1"/>
      <p:bldP spid="16" grpId="0"/>
    </p:bldLst>
  </p:timing>
</p:sld>
</file>

<file path=ppt/theme/theme1.xml><?xml version="1.0" encoding="utf-8"?>
<a:theme xmlns:a="http://schemas.openxmlformats.org/drawingml/2006/main" name="清风素材 12sc.taobao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709</Words>
  <Application>Microsoft Office PowerPoint</Application>
  <PresentationFormat>全屏显示(16:9)</PresentationFormat>
  <Paragraphs>199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2" baseType="lpstr">
      <vt:lpstr>Helvetica Neue Condensed</vt:lpstr>
      <vt:lpstr>方正兰亭粗黑_GBK</vt:lpstr>
      <vt:lpstr>方正兰亭黑_GBK</vt:lpstr>
      <vt:lpstr>方正正大黑简体</vt:lpstr>
      <vt:lpstr>楷体</vt:lpstr>
      <vt:lpstr>宋体</vt:lpstr>
      <vt:lpstr>微软雅黑</vt:lpstr>
      <vt:lpstr>微软雅黑 Light</vt:lpstr>
      <vt:lpstr>Arial</vt:lpstr>
      <vt:lpstr>Calibri</vt:lpstr>
      <vt:lpstr>Comic Sans MS</vt:lpstr>
      <vt:lpstr>Impact</vt:lpstr>
      <vt:lpstr>Times New Roman</vt:lpstr>
      <vt:lpstr>Wingdings</vt:lpstr>
      <vt:lpstr>清风素材 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刘 祥德</cp:lastModifiedBy>
  <cp:revision>195</cp:revision>
  <dcterms:created xsi:type="dcterms:W3CDTF">2016-03-20T02:48:00Z</dcterms:created>
  <dcterms:modified xsi:type="dcterms:W3CDTF">2018-10-16T17:06:32Z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